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sldIdLst>
    <p:sldId id="259" r:id="rId2"/>
    <p:sldId id="260" r:id="rId3"/>
    <p:sldId id="286" r:id="rId4"/>
    <p:sldId id="287" r:id="rId5"/>
    <p:sldId id="261" r:id="rId6"/>
    <p:sldId id="262" r:id="rId7"/>
    <p:sldId id="304" r:id="rId8"/>
    <p:sldId id="305" r:id="rId9"/>
    <p:sldId id="264" r:id="rId10"/>
    <p:sldId id="265" r:id="rId11"/>
    <p:sldId id="266" r:id="rId12"/>
    <p:sldId id="267" r:id="rId13"/>
    <p:sldId id="268" r:id="rId14"/>
    <p:sldId id="269" r:id="rId15"/>
    <p:sldId id="270" r:id="rId16"/>
    <p:sldId id="306" r:id="rId17"/>
    <p:sldId id="271" r:id="rId18"/>
    <p:sldId id="272" r:id="rId19"/>
    <p:sldId id="273" r:id="rId20"/>
    <p:sldId id="274" r:id="rId21"/>
    <p:sldId id="285" r:id="rId22"/>
    <p:sldId id="275" r:id="rId23"/>
    <p:sldId id="276" r:id="rId24"/>
    <p:sldId id="277" r:id="rId25"/>
    <p:sldId id="307" r:id="rId26"/>
    <p:sldId id="309" r:id="rId27"/>
    <p:sldId id="282" r:id="rId28"/>
    <p:sldId id="283" r:id="rId29"/>
    <p:sldId id="311" r:id="rId30"/>
    <p:sldId id="256" r:id="rId31"/>
    <p:sldId id="315" r:id="rId32"/>
    <p:sldId id="316" r:id="rId33"/>
    <p:sldId id="263" r:id="rId34"/>
    <p:sldId id="317" r:id="rId35"/>
    <p:sldId id="318" r:id="rId36"/>
    <p:sldId id="289" r:id="rId37"/>
    <p:sldId id="319" r:id="rId38"/>
    <p:sldId id="320" r:id="rId39"/>
    <p:sldId id="321" r:id="rId40"/>
    <p:sldId id="322" r:id="rId41"/>
    <p:sldId id="323" r:id="rId42"/>
    <p:sldId id="324" r:id="rId43"/>
    <p:sldId id="325" r:id="rId44"/>
    <p:sldId id="326" r:id="rId45"/>
    <p:sldId id="327" r:id="rId46"/>
    <p:sldId id="278" r:id="rId47"/>
    <p:sldId id="279" r:id="rId48"/>
    <p:sldId id="290" r:id="rId49"/>
    <p:sldId id="280" r:id="rId50"/>
    <p:sldId id="281" r:id="rId51"/>
    <p:sldId id="257"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284" r:id="rId78"/>
    <p:sldId id="354" r:id="rId79"/>
    <p:sldId id="355" r:id="rId80"/>
    <p:sldId id="293" r:id="rId81"/>
    <p:sldId id="294" r:id="rId82"/>
    <p:sldId id="295" r:id="rId83"/>
    <p:sldId id="296" r:id="rId84"/>
    <p:sldId id="297" r:id="rId85"/>
    <p:sldId id="298" r:id="rId86"/>
    <p:sldId id="299" r:id="rId87"/>
    <p:sldId id="300" r:id="rId88"/>
    <p:sldId id="301" r:id="rId89"/>
    <p:sldId id="302" r:id="rId90"/>
    <p:sldId id="303" r:id="rId91"/>
    <p:sldId id="359" r:id="rId92"/>
    <p:sldId id="360" r:id="rId93"/>
    <p:sldId id="361" r:id="rId94"/>
    <p:sldId id="362" r:id="rId95"/>
    <p:sldId id="308" r:id="rId96"/>
    <p:sldId id="363" r:id="rId97"/>
    <p:sldId id="310" r:id="rId98"/>
    <p:sldId id="313" r:id="rId99"/>
    <p:sldId id="312" r:id="rId100"/>
    <p:sldId id="314" r:id="rId101"/>
    <p:sldId id="364" r:id="rId102"/>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56"/>
  </p:normalViewPr>
  <p:slideViewPr>
    <p:cSldViewPr snapToGrid="0" snapToObjects="1">
      <p:cViewPr varScale="1">
        <p:scale>
          <a:sx n="95" d="100"/>
          <a:sy n="95" d="100"/>
        </p:scale>
        <p:origin x="1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lIns="34289" tIns="34289" rIns="34289" bIns="34289"/>
          <a:lstStyle/>
          <a:p>
            <a:r>
              <a:t>Title Text</a:t>
            </a:r>
          </a:p>
        </p:txBody>
      </p:sp>
      <p:sp>
        <p:nvSpPr>
          <p:cNvPr id="28" name="Body Level One…"/>
          <p:cNvSpPr txBox="1">
            <a:spLocks noGrp="1"/>
          </p:cNvSpPr>
          <p:nvPr>
            <p:ph type="body" idx="1"/>
          </p:nvPr>
        </p:nvSpPr>
        <p:spPr>
          <a:prstGeom prst="rect">
            <a:avLst/>
          </a:prstGeom>
        </p:spPr>
        <p:txBody>
          <a:bodyPr lIns="34289" tIns="34289" rIns="34289" bIns="34289"/>
          <a:lstStyle>
            <a:lvl3pPr marL="1165859" indent="-251459"/>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3" y="5073094"/>
            <a:ext cx="210017" cy="233681"/>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2pPr>
      <a:lvl3pPr marL="1165860" marR="0" indent="-25146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s://asecuritysite.com/ecdsa/ecdsa3" TargetMode="Externa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asecuritysite.com/encryption/rsa2" TargetMode="External"/><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hyperlink" Target="http://asecuritysite.com/encryption/rs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securitysite.com/comms/plot06"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asecuritysite.com/encryption/js08"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hapter 4: Public Key   Basics RSA (Factorizing Primes) Elliptic Curve (Elliptic Curves) ElGamal (Discrete Logs)  Prof Bill Buchanan OBE http://asecuritysite.com/crypto04 http://asecuritysite.com/encryption"/>
          <p:cNvSpPr txBox="1">
            <a:spLocks noGrp="1"/>
          </p:cNvSpPr>
          <p:nvPr>
            <p:ph type="title" idx="4294967295"/>
          </p:nvPr>
        </p:nvSpPr>
        <p:spPr>
          <a:xfrm>
            <a:off x="468311" y="288825"/>
            <a:ext cx="5327653" cy="4981527"/>
          </a:xfrm>
          <a:prstGeom prst="rect">
            <a:avLst/>
          </a:prstGeom>
        </p:spPr>
        <p:txBody>
          <a:bodyPr lIns="45718" tIns="45718" rIns="45718" bIns="45718">
            <a:normAutofit fontScale="90000"/>
          </a:bodyPr>
          <a:lstStyle/>
          <a:p>
            <a:pPr defTabSz="886967">
              <a:lnSpc>
                <a:spcPct val="100000"/>
              </a:lnSpc>
              <a:defRPr sz="4200" b="1">
                <a:latin typeface="+mj-lt"/>
                <a:ea typeface="+mj-ea"/>
                <a:cs typeface="+mj-cs"/>
                <a:sym typeface="Calibri"/>
              </a:defRPr>
            </a:pPr>
            <a:r>
              <a:rPr lang="en-GB" dirty="0"/>
              <a:t>Unit</a:t>
            </a:r>
            <a:r>
              <a:rPr dirty="0"/>
              <a:t> 4: Public Key</a:t>
            </a:r>
            <a:br>
              <a:rPr dirty="0"/>
            </a:br>
            <a:br>
              <a:rPr dirty="0"/>
            </a:br>
            <a:br>
              <a:rPr dirty="0"/>
            </a:br>
            <a:r>
              <a:rPr sz="1900" b="0" dirty="0"/>
              <a:t>Basics</a:t>
            </a:r>
            <a:br>
              <a:rPr sz="1900" b="0" dirty="0"/>
            </a:br>
            <a:r>
              <a:rPr sz="1900" b="0" dirty="0"/>
              <a:t>RSA (Factorizing Primes)</a:t>
            </a:r>
            <a:br>
              <a:rPr sz="1900" b="0" dirty="0"/>
            </a:br>
            <a:r>
              <a:rPr sz="1900" b="0" dirty="0"/>
              <a:t>Elliptic Curve (Elliptic Curves)</a:t>
            </a:r>
            <a:br>
              <a:rPr sz="1900" b="0" dirty="0"/>
            </a:br>
            <a:r>
              <a:rPr sz="1900" b="0" dirty="0" err="1"/>
              <a:t>ElGamal</a:t>
            </a:r>
            <a:r>
              <a:rPr sz="1900" b="0" dirty="0"/>
              <a:t> (Discrete Logs)</a:t>
            </a:r>
            <a:br>
              <a:rPr sz="1900" b="0" dirty="0"/>
            </a:br>
            <a:br>
              <a:rPr sz="1900" b="0" dirty="0"/>
            </a:br>
            <a:r>
              <a:rPr sz="2900" dirty="0">
                <a:solidFill>
                  <a:srgbClr val="000000"/>
                </a:solidFill>
              </a:rPr>
              <a:t>Prof Bill Buchanan OBE</a:t>
            </a:r>
            <a:br>
              <a:rPr sz="290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elgaml</a:t>
            </a:r>
            <a:br>
              <a:rPr sz="1900" b="0" dirty="0"/>
            </a:br>
            <a:endParaRPr sz="1900" b="0" dirty="0"/>
          </a:p>
        </p:txBody>
      </p:sp>
      <p:pic>
        <p:nvPicPr>
          <p:cNvPr id="5" name="Picture 4" descr="Text, letter&#10;&#10;Description automatically generated">
            <a:extLst>
              <a:ext uri="{FF2B5EF4-FFF2-40B4-BE49-F238E27FC236}">
                <a16:creationId xmlns:a16="http://schemas.microsoft.com/office/drawing/2014/main" id="{4F562BE9-EEE0-A44F-9B24-15A809CCB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042" y="1643406"/>
            <a:ext cx="4329920" cy="2811636"/>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9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9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pic>
        <p:nvPicPr>
          <p:cNvPr id="2050" name="Picture 2">
            <a:extLst>
              <a:ext uri="{FF2B5EF4-FFF2-40B4-BE49-F238E27FC236}">
                <a16:creationId xmlns:a16="http://schemas.microsoft.com/office/drawing/2014/main" id="{9F21F505-BAB5-1948-A412-2664816AF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28" y="809307"/>
            <a:ext cx="8709661" cy="4041827"/>
          </a:xfrm>
          <a:prstGeom prst="rect">
            <a:avLst/>
          </a:prstGeom>
          <a:noFill/>
          <a:extLst>
            <a:ext uri="{909E8E84-426E-40DD-AFC4-6F175D3DCCD1}">
              <a14:hiddenFill xmlns:a14="http://schemas.microsoft.com/office/drawing/2010/main">
                <a:solidFill>
                  <a:srgbClr val="FFFFFF"/>
                </a:solidFill>
              </a14:hiddenFill>
            </a:ext>
          </a:extLst>
        </p:spPr>
      </p:pic>
      <p:sp>
        <p:nvSpPr>
          <p:cNvPr id="6" name="Overview">
            <a:extLst>
              <a:ext uri="{FF2B5EF4-FFF2-40B4-BE49-F238E27FC236}">
                <a16:creationId xmlns:a16="http://schemas.microsoft.com/office/drawing/2014/main" id="{E17E6FB0-074D-A740-BB63-6B648883A0DF}"/>
              </a:ext>
            </a:extLst>
          </p:cNvPr>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ECDSA</a:t>
            </a:r>
            <a:endParaRPr dirty="0"/>
          </a:p>
        </p:txBody>
      </p:sp>
      <p:pic>
        <p:nvPicPr>
          <p:cNvPr id="7" name="Picture 6" descr="Text&#10;&#10;Description automatically generated with medium confidence">
            <a:hlinkClick r:id="rId3"/>
            <a:extLst>
              <a:ext uri="{FF2B5EF4-FFF2-40B4-BE49-F238E27FC236}">
                <a16:creationId xmlns:a16="http://schemas.microsoft.com/office/drawing/2014/main" id="{DA129AD6-8C63-C140-84C4-9313367FA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352" y="4007594"/>
            <a:ext cx="5428648" cy="1687080"/>
          </a:xfrm>
          <a:prstGeom prst="rect">
            <a:avLst/>
          </a:prstGeom>
        </p:spPr>
      </p:pic>
    </p:spTree>
    <p:extLst>
      <p:ext uri="{BB962C8B-B14F-4D97-AF65-F5344CB8AC3E}">
        <p14:creationId xmlns:p14="http://schemas.microsoft.com/office/powerpoint/2010/main" val="705035731"/>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title"/>
          </p:nvPr>
        </p:nvSpPr>
        <p:spPr>
          <a:xfrm>
            <a:off x="468312" y="324246"/>
            <a:ext cx="5327651" cy="4825902"/>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3" name="Picture 2" descr="A cup on a map&#10;&#10;Description automatically generated with low confidence">
            <a:extLst>
              <a:ext uri="{FF2B5EF4-FFF2-40B4-BE49-F238E27FC236}">
                <a16:creationId xmlns:a16="http://schemas.microsoft.com/office/drawing/2014/main" id="{B48C0013-5C81-FF4D-B263-5B8A15045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4" name="Two primes p, q.…"/>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08610" indent="-308610" defTabSz="822958">
              <a:lnSpc>
                <a:spcPct val="72000"/>
              </a:lnSpc>
              <a:spcBef>
                <a:spcPts val="500"/>
              </a:spcBef>
            </a:pPr>
            <a:r>
              <a:t>Two primes p, q.</a:t>
            </a:r>
          </a:p>
          <a:p>
            <a:pPr marL="308610" indent="-308610" defTabSz="822958">
              <a:lnSpc>
                <a:spcPct val="72000"/>
              </a:lnSpc>
              <a:spcBef>
                <a:spcPts val="500"/>
              </a:spcBef>
            </a:pPr>
            <a:r>
              <a:t>Calculate N (modulus) as p x q eg 3 and 11. n=33.</a:t>
            </a:r>
          </a:p>
          <a:p>
            <a:pPr marL="308610" indent="-308610" defTabSz="822958">
              <a:lnSpc>
                <a:spcPct val="72000"/>
              </a:lnSpc>
              <a:spcBef>
                <a:spcPts val="500"/>
              </a:spcBef>
            </a:pPr>
            <a:r>
              <a:t>Calculate PHI as (p-1)x(q-1). PHI=20</a:t>
            </a:r>
          </a:p>
          <a:p>
            <a:pPr marL="308610" indent="-308610" defTabSz="822958">
              <a:lnSpc>
                <a:spcPct val="72000"/>
              </a:lnSpc>
              <a:spcBef>
                <a:spcPts val="500"/>
              </a:spcBef>
            </a:pPr>
            <a:r>
              <a:t>Select e for no common factor with PHI. e=3.</a:t>
            </a:r>
          </a:p>
          <a:p>
            <a:pPr marL="308610" indent="-308610" defTabSz="822958">
              <a:lnSpc>
                <a:spcPct val="72000"/>
              </a:lnSpc>
              <a:spcBef>
                <a:spcPts val="500"/>
              </a:spcBef>
              <a:defRPr>
                <a:solidFill>
                  <a:srgbClr val="C00000"/>
                </a:solidFill>
              </a:defRPr>
            </a:pPr>
            <a:r>
              <a:t>Encryption key [e,n] or [3,33].</a:t>
            </a:r>
          </a:p>
          <a:p>
            <a:pPr marL="308610" indent="-308610" defTabSz="822958">
              <a:lnSpc>
                <a:spcPct val="72000"/>
              </a:lnSpc>
              <a:spcBef>
                <a:spcPts val="500"/>
              </a:spcBef>
            </a:pPr>
            <a:r>
              <a:t>(d x e) mod 20 = 1</a:t>
            </a:r>
          </a:p>
          <a:p>
            <a:pPr marL="308610" indent="-308610" defTabSz="822958">
              <a:lnSpc>
                <a:spcPct val="72000"/>
              </a:lnSpc>
              <a:spcBef>
                <a:spcPts val="500"/>
              </a:spcBef>
            </a:pPr>
            <a:r>
              <a:t>(d x 3) mod 20 = 1</a:t>
            </a:r>
          </a:p>
          <a:p>
            <a:pPr marL="308610" indent="-308610" defTabSz="822958">
              <a:lnSpc>
                <a:spcPct val="72000"/>
              </a:lnSpc>
              <a:spcBef>
                <a:spcPts val="500"/>
              </a:spcBef>
            </a:pPr>
            <a:r>
              <a:t>d= 7</a:t>
            </a:r>
          </a:p>
          <a:p>
            <a:pPr marL="308610" indent="-308610" defTabSz="822958">
              <a:lnSpc>
                <a:spcPct val="72000"/>
              </a:lnSpc>
              <a:spcBef>
                <a:spcPts val="500"/>
              </a:spcBef>
              <a:defRPr>
                <a:solidFill>
                  <a:srgbClr val="C00000"/>
                </a:solidFill>
              </a:defRPr>
            </a:pPr>
            <a:r>
              <a:t>Decryption key [d,n] or [7,33]</a:t>
            </a:r>
          </a:p>
        </p:txBody>
      </p:sp>
      <p:pic>
        <p:nvPicPr>
          <p:cNvPr id="95"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8" name="Encryption key [e,n] or [3,33].…"/>
          <p:cNvSpPr txBox="1">
            <a:spLocks noGrp="1"/>
          </p:cNvSpPr>
          <p:nvPr>
            <p:ph type="body" sz="half" idx="4294967295"/>
          </p:nvPr>
        </p:nvSpPr>
        <p:spPr>
          <a:xfrm>
            <a:off x="3455987" y="1079500"/>
            <a:ext cx="5688015" cy="3554413"/>
          </a:xfrm>
          <a:prstGeom prst="rect">
            <a:avLst/>
          </a:prstGeom>
        </p:spPr>
        <p:txBody>
          <a:bodyPr lIns="45718" tIns="45718" rIns="45718" bIns="45718"/>
          <a:lstStyle/>
          <a:p>
            <a:pPr marL="294893" indent="-294893" defTabSz="786383">
              <a:lnSpc>
                <a:spcPct val="100000"/>
              </a:lnSpc>
              <a:spcBef>
                <a:spcPts val="600"/>
              </a:spcBef>
              <a:defRPr sz="2700">
                <a:solidFill>
                  <a:srgbClr val="C00000"/>
                </a:solidFill>
              </a:defRPr>
            </a:pPr>
            <a:r>
              <a:t>Encryption key [e,n] or [3,33].</a:t>
            </a:r>
          </a:p>
          <a:p>
            <a:pPr marL="294893" indent="-294893" defTabSz="786383">
              <a:lnSpc>
                <a:spcPct val="100000"/>
              </a:lnSpc>
              <a:spcBef>
                <a:spcPts val="600"/>
              </a:spcBef>
              <a:defRPr sz="2700">
                <a:solidFill>
                  <a:srgbClr val="C00000"/>
                </a:solidFill>
              </a:defRPr>
            </a:pPr>
            <a:r>
              <a:t>Decryption key [d,n] or [7,33]</a:t>
            </a:r>
          </a:p>
          <a:p>
            <a:pPr marL="294893" indent="-294893" defTabSz="786383">
              <a:lnSpc>
                <a:spcPct val="100000"/>
              </a:lnSpc>
              <a:spcBef>
                <a:spcPts val="600"/>
              </a:spcBef>
              <a:defRPr sz="2700"/>
            </a:pPr>
            <a:r>
              <a:t>Cipher = M</a:t>
            </a:r>
            <a:r>
              <a:rPr baseline="29673"/>
              <a:t>e</a:t>
            </a:r>
            <a:r>
              <a:t> mod N</a:t>
            </a:r>
          </a:p>
          <a:p>
            <a:pPr marL="294893" indent="-294893" defTabSz="786383">
              <a:lnSpc>
                <a:spcPct val="100000"/>
              </a:lnSpc>
              <a:spcBef>
                <a:spcPts val="600"/>
              </a:spcBef>
              <a:buSzTx/>
              <a:buNone/>
              <a:defRPr sz="2700"/>
            </a:pPr>
            <a:r>
              <a:t>eg M=5.</a:t>
            </a:r>
          </a:p>
          <a:p>
            <a:pPr marL="294893" indent="-294893" defTabSz="786383">
              <a:lnSpc>
                <a:spcPct val="100000"/>
              </a:lnSpc>
              <a:spcBef>
                <a:spcPts val="600"/>
              </a:spcBef>
              <a:defRPr sz="2700"/>
            </a:pPr>
            <a:r>
              <a:t>Cipher = 5</a:t>
            </a:r>
            <a:r>
              <a:rPr baseline="29673"/>
              <a:t>3</a:t>
            </a:r>
            <a:r>
              <a:t> mod 33  = 26</a:t>
            </a:r>
          </a:p>
          <a:p>
            <a:pPr marL="294893" indent="-294893" defTabSz="786383">
              <a:lnSpc>
                <a:spcPct val="100000"/>
              </a:lnSpc>
              <a:spcBef>
                <a:spcPts val="600"/>
              </a:spcBef>
              <a:defRPr sz="2700"/>
            </a:pPr>
            <a:r>
              <a:t>Decipher = C</a:t>
            </a:r>
            <a:r>
              <a:rPr baseline="29673"/>
              <a:t>d</a:t>
            </a:r>
            <a:r>
              <a:t> mod N</a:t>
            </a:r>
          </a:p>
          <a:p>
            <a:pPr marL="294893" indent="-294893" defTabSz="786383">
              <a:lnSpc>
                <a:spcPct val="100000"/>
              </a:lnSpc>
              <a:spcBef>
                <a:spcPts val="600"/>
              </a:spcBef>
              <a:defRPr sz="2700"/>
            </a:pPr>
            <a:r>
              <a:t>Decipher = (26)</a:t>
            </a:r>
            <a:r>
              <a:rPr baseline="29673"/>
              <a:t>7</a:t>
            </a:r>
            <a:r>
              <a:t> mod 33 = 5</a:t>
            </a:r>
          </a:p>
        </p:txBody>
      </p:sp>
      <p:pic>
        <p:nvPicPr>
          <p:cNvPr id="99"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grpSp>
        <p:nvGrpSpPr>
          <p:cNvPr id="102" name="Group">
            <a:hlinkClick r:id="rId3"/>
          </p:cNvPr>
          <p:cNvGrpSpPr/>
          <p:nvPr/>
        </p:nvGrpSpPr>
        <p:grpSpPr>
          <a:xfrm>
            <a:off x="236537" y="1498600"/>
            <a:ext cx="1019176" cy="431800"/>
            <a:chOff x="0" y="0"/>
            <a:chExt cx="1019175" cy="431800"/>
          </a:xfrm>
        </p:grpSpPr>
        <p:sp>
          <p:nvSpPr>
            <p:cNvPr id="100" name="Rectangle"/>
            <p:cNvSpPr/>
            <p:nvPr/>
          </p:nvSpPr>
          <p:spPr>
            <a:xfrm>
              <a:off x="0" y="0"/>
              <a:ext cx="1019176" cy="431800"/>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1" name="Example"/>
            <p:cNvSpPr txBox="1"/>
            <p:nvPr/>
          </p:nvSpPr>
          <p:spPr>
            <a:xfrm>
              <a:off x="0" y="30478"/>
              <a:ext cx="1019176"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Example</a:t>
              </a:r>
            </a:p>
          </p:txBody>
        </p:sp>
      </p:grpSp>
      <p:grpSp>
        <p:nvGrpSpPr>
          <p:cNvPr id="105" name="Group">
            <a:hlinkClick r:id="rId4"/>
          </p:cNvPr>
          <p:cNvGrpSpPr/>
          <p:nvPr/>
        </p:nvGrpSpPr>
        <p:grpSpPr>
          <a:xfrm>
            <a:off x="250825" y="935037"/>
            <a:ext cx="1019175" cy="431801"/>
            <a:chOff x="0" y="0"/>
            <a:chExt cx="1019175" cy="431800"/>
          </a:xfrm>
        </p:grpSpPr>
        <p:sp>
          <p:nvSpPr>
            <p:cNvPr id="103"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4" name="Calc"/>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Calc</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SA"/>
          <p:cNvSpPr txBox="1">
            <a:spLocks noGrp="1"/>
          </p:cNvSpPr>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pic>
        <p:nvPicPr>
          <p:cNvPr id="108" name="image.png" descr="image.png"/>
          <p:cNvPicPr>
            <a:picLocks noChangeAspect="1"/>
          </p:cNvPicPr>
          <p:nvPr/>
        </p:nvPicPr>
        <p:blipFill>
          <a:blip r:embed="rId2"/>
          <a:stretch>
            <a:fillRect/>
          </a:stretch>
        </p:blipFill>
        <p:spPr>
          <a:xfrm>
            <a:off x="-23813" y="2713035"/>
            <a:ext cx="3352802" cy="2339978"/>
          </a:xfrm>
          <a:prstGeom prst="rect">
            <a:avLst/>
          </a:prstGeom>
          <a:ln w="12700">
            <a:miter lim="400000"/>
          </a:ln>
        </p:spPr>
      </p:pic>
      <p:pic>
        <p:nvPicPr>
          <p:cNvPr id="109" name="Picture 2" descr="Picture 2"/>
          <p:cNvPicPr>
            <a:picLocks noChangeAspect="1"/>
          </p:cNvPicPr>
          <p:nvPr/>
        </p:nvPicPr>
        <p:blipFill>
          <a:blip r:embed="rId3"/>
          <a:stretch>
            <a:fillRect/>
          </a:stretch>
        </p:blipFill>
        <p:spPr>
          <a:xfrm>
            <a:off x="5815233" y="400495"/>
            <a:ext cx="3140033" cy="5314505"/>
          </a:xfrm>
          <a:prstGeom prst="rect">
            <a:avLst/>
          </a:prstGeom>
          <a:ln w="12700">
            <a:miter lim="400000"/>
          </a:ln>
        </p:spPr>
      </p:pic>
      <p:pic>
        <p:nvPicPr>
          <p:cNvPr id="110" name="Picture 4" descr="Picture 4"/>
          <p:cNvPicPr>
            <a:picLocks noChangeAspect="1"/>
          </p:cNvPicPr>
          <p:nvPr/>
        </p:nvPicPr>
        <p:blipFill>
          <a:blip r:embed="rId4"/>
          <a:stretch>
            <a:fillRect/>
          </a:stretch>
        </p:blipFill>
        <p:spPr>
          <a:xfrm>
            <a:off x="39687" y="2340864"/>
            <a:ext cx="5600307" cy="3308289"/>
          </a:xfrm>
          <a:prstGeom prst="rect">
            <a:avLst/>
          </a:prstGeom>
          <a:ln w="12700">
            <a:miter lim="400000"/>
          </a:ln>
        </p:spPr>
      </p:pic>
      <p:sp>
        <p:nvSpPr>
          <p:cNvPr id="111" name="TextBox 5"/>
          <p:cNvSpPr txBox="1"/>
          <p:nvPr/>
        </p:nvSpPr>
        <p:spPr>
          <a:xfrm>
            <a:off x="1312735" y="238684"/>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openssl genrsa -out private.pem 1024</a:t>
            </a:r>
          </a:p>
        </p:txBody>
      </p:sp>
      <p:sp>
        <p:nvSpPr>
          <p:cNvPr id="112" name="TextBox 16"/>
          <p:cNvSpPr txBox="1"/>
          <p:nvPr/>
        </p:nvSpPr>
        <p:spPr>
          <a:xfrm>
            <a:off x="210311" y="1932233"/>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cat private.pem</a:t>
            </a:r>
          </a:p>
        </p:txBody>
      </p:sp>
      <p:sp>
        <p:nvSpPr>
          <p:cNvPr id="113" name="TextBox 17"/>
          <p:cNvSpPr txBox="1"/>
          <p:nvPr/>
        </p:nvSpPr>
        <p:spPr>
          <a:xfrm>
            <a:off x="5639992" y="31167"/>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openssl rsa -in private.pem -text </a:t>
            </a:r>
          </a:p>
        </p:txBody>
      </p:sp>
      <p:sp>
        <p:nvSpPr>
          <p:cNvPr id="114" name="Rectangle 7"/>
          <p:cNvSpPr txBox="1"/>
          <p:nvPr/>
        </p:nvSpPr>
        <p:spPr>
          <a:xfrm>
            <a:off x="1581805" y="689689"/>
            <a:ext cx="2260549"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786383">
              <a:spcBef>
                <a:spcPts val="600"/>
              </a:spcBef>
              <a:defRPr sz="2700"/>
            </a:pPr>
            <a:r>
              <a:t>C = M</a:t>
            </a:r>
            <a:r>
              <a:rPr baseline="29673"/>
              <a:t>e</a:t>
            </a:r>
            <a:r>
              <a:t> mod N</a:t>
            </a:r>
          </a:p>
        </p:txBody>
      </p:sp>
      <p:sp>
        <p:nvSpPr>
          <p:cNvPr id="115" name="Rectangle 20"/>
          <p:cNvSpPr txBox="1"/>
          <p:nvPr/>
        </p:nvSpPr>
        <p:spPr>
          <a:xfrm>
            <a:off x="1581805" y="1179720"/>
            <a:ext cx="222254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786383">
              <a:spcBef>
                <a:spcPts val="600"/>
              </a:spcBef>
              <a:defRPr sz="2700"/>
            </a:pPr>
            <a:r>
              <a:t>D = C</a:t>
            </a:r>
            <a:r>
              <a:rPr baseline="29673"/>
              <a:t>d</a:t>
            </a:r>
            <a:r>
              <a:t> mod N</a:t>
            </a:r>
          </a:p>
        </p:txBody>
      </p:sp>
      <p:sp>
        <p:nvSpPr>
          <p:cNvPr id="116" name="Straight Arrow Connector 9"/>
          <p:cNvSpPr/>
          <p:nvPr/>
        </p:nvSpPr>
        <p:spPr>
          <a:xfrm flipV="1">
            <a:off x="3943350" y="689688"/>
            <a:ext cx="1871884" cy="245351"/>
          </a:xfrm>
          <a:prstGeom prst="line">
            <a:avLst/>
          </a:prstGeom>
          <a:ln w="25400">
            <a:solidFill>
              <a:schemeClr val="accent1"/>
            </a:solidFill>
            <a:tailEnd type="triangle"/>
          </a:ln>
        </p:spPr>
        <p:txBody>
          <a:bodyPr lIns="45718" tIns="45718" rIns="45718" bIns="45718"/>
          <a:lstStyle/>
          <a:p>
            <a:endParaRPr/>
          </a:p>
        </p:txBody>
      </p:sp>
      <p:sp>
        <p:nvSpPr>
          <p:cNvPr id="117" name="Straight Arrow Connector 11"/>
          <p:cNvSpPr/>
          <p:nvPr/>
        </p:nvSpPr>
        <p:spPr>
          <a:xfrm>
            <a:off x="2762577" y="1037394"/>
            <a:ext cx="3052657" cy="1157320"/>
          </a:xfrm>
          <a:prstGeom prst="line">
            <a:avLst/>
          </a:prstGeom>
          <a:ln w="25400">
            <a:solidFill>
              <a:schemeClr val="accent1"/>
            </a:solidFill>
            <a:tailEnd type="triangle"/>
          </a:ln>
        </p:spPr>
        <p:txBody>
          <a:bodyPr lIns="45718" tIns="45718" rIns="45718" bIns="45718"/>
          <a:lstStyle/>
          <a:p>
            <a:endParaRPr/>
          </a:p>
        </p:txBody>
      </p:sp>
      <p:sp>
        <p:nvSpPr>
          <p:cNvPr id="118" name="Straight Arrow Connector 13"/>
          <p:cNvSpPr/>
          <p:nvPr/>
        </p:nvSpPr>
        <p:spPr>
          <a:xfrm>
            <a:off x="2690446" y="1486712"/>
            <a:ext cx="3200400" cy="929597"/>
          </a:xfrm>
          <a:prstGeom prst="line">
            <a:avLst/>
          </a:prstGeom>
          <a:ln w="25400">
            <a:solidFill>
              <a:schemeClr val="accent1"/>
            </a:solidFill>
            <a:tailEnd type="triangle"/>
          </a:ln>
        </p:spPr>
        <p:txBody>
          <a:bodyPr lIns="45718" tIns="45718" rIns="45718" bIns="45718"/>
          <a:lstStyle/>
          <a:p>
            <a:endParaRPr/>
          </a:p>
        </p:txBody>
      </p:sp>
      <p:sp>
        <p:nvSpPr>
          <p:cNvPr id="119" name="Rectangle 27"/>
          <p:cNvSpPr txBox="1"/>
          <p:nvPr/>
        </p:nvSpPr>
        <p:spPr>
          <a:xfrm>
            <a:off x="2604202" y="1845386"/>
            <a:ext cx="1028698"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786383">
              <a:spcBef>
                <a:spcPts val="600"/>
              </a:spcBef>
              <a:defRPr sz="2700"/>
            </a:lvl1pPr>
          </a:lstStyle>
          <a:p>
            <a:r>
              <a:t>N=p q</a:t>
            </a:r>
          </a:p>
        </p:txBody>
      </p:sp>
      <p:sp>
        <p:nvSpPr>
          <p:cNvPr id="120" name="Straight Arrow Connector 28"/>
          <p:cNvSpPr/>
          <p:nvPr/>
        </p:nvSpPr>
        <p:spPr>
          <a:xfrm>
            <a:off x="3193825" y="2374853"/>
            <a:ext cx="2697022" cy="2511433"/>
          </a:xfrm>
          <a:prstGeom prst="line">
            <a:avLst/>
          </a:prstGeom>
          <a:ln w="25400">
            <a:solidFill>
              <a:schemeClr val="accent1"/>
            </a:solidFill>
            <a:tailEnd type="triangle"/>
          </a:ln>
        </p:spPr>
        <p:txBody>
          <a:bodyPr lIns="45718" tIns="45718" rIns="45718" bIns="45718"/>
          <a:lstStyle/>
          <a:p>
            <a:endParaRPr/>
          </a:p>
        </p:txBody>
      </p:sp>
      <p:sp>
        <p:nvSpPr>
          <p:cNvPr id="121" name="Straight Arrow Connector 30"/>
          <p:cNvSpPr/>
          <p:nvPr/>
        </p:nvSpPr>
        <p:spPr>
          <a:xfrm>
            <a:off x="3504229" y="2309460"/>
            <a:ext cx="2386618" cy="1633442"/>
          </a:xfrm>
          <a:prstGeom prst="line">
            <a:avLst/>
          </a:prstGeom>
          <a:ln w="25400">
            <a:solidFill>
              <a:schemeClr val="accent1"/>
            </a:solidFill>
            <a:tailEnd type="triangle"/>
          </a:ln>
        </p:spPr>
        <p:txBody>
          <a:bodyPr lIns="45718" tIns="45718" rIns="45718" bIns="45718"/>
          <a:lstStyle/>
          <a:p>
            <a:endParaRPr/>
          </a:p>
        </p:txBody>
      </p:sp>
      <p:grpSp>
        <p:nvGrpSpPr>
          <p:cNvPr id="124" name="Picture 3"/>
          <p:cNvGrpSpPr/>
          <p:nvPr/>
        </p:nvGrpSpPr>
        <p:grpSpPr>
          <a:xfrm>
            <a:off x="-14465" y="1137117"/>
            <a:ext cx="8904044" cy="3559669"/>
            <a:chOff x="0" y="0"/>
            <a:chExt cx="8904043" cy="3559667"/>
          </a:xfrm>
        </p:grpSpPr>
        <p:pic>
          <p:nvPicPr>
            <p:cNvPr id="123" name="Picture 3" descr="Picture 3"/>
            <p:cNvPicPr>
              <a:picLocks noChangeAspect="1"/>
            </p:cNvPicPr>
            <p:nvPr/>
          </p:nvPicPr>
          <p:blipFill>
            <a:blip r:embed="rId5"/>
            <a:stretch>
              <a:fillRect/>
            </a:stretch>
          </p:blipFill>
          <p:spPr>
            <a:xfrm>
              <a:off x="203200" y="203200"/>
              <a:ext cx="8497644" cy="3115168"/>
            </a:xfrm>
            <a:prstGeom prst="rect">
              <a:avLst/>
            </a:prstGeom>
            <a:ln>
              <a:noFill/>
            </a:ln>
            <a:effectLst/>
          </p:spPr>
        </p:pic>
        <p:pic>
          <p:nvPicPr>
            <p:cNvPr id="122" name="Picture 3" descr="Picture 3"/>
            <p:cNvPicPr>
              <a:picLocks/>
            </p:cNvPicPr>
            <p:nvPr/>
          </p:nvPicPr>
          <p:blipFill>
            <a:blip r:embed="rId6"/>
            <a:stretch>
              <a:fillRect/>
            </a:stretch>
          </p:blipFill>
          <p:spPr>
            <a:xfrm>
              <a:off x="0" y="0"/>
              <a:ext cx="8904044" cy="355966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SA"/>
          <p:cNvSpPr txBox="1">
            <a:spLocks noGrp="1"/>
          </p:cNvSpPr>
          <p:nvPr>
            <p:ph type="title" idx="4294967295"/>
          </p:nvPr>
        </p:nvSpPr>
        <p:spPr>
          <a:xfrm>
            <a:off x="0" y="-2118"/>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Key ring</a:t>
            </a:r>
          </a:p>
        </p:txBody>
      </p:sp>
      <p:pic>
        <p:nvPicPr>
          <p:cNvPr id="127" name="1MBvR8aTzMen.png" descr="1MBvR8aTzMen.png"/>
          <p:cNvPicPr>
            <a:picLocks noChangeAspect="1"/>
          </p:cNvPicPr>
          <p:nvPr/>
        </p:nvPicPr>
        <p:blipFill>
          <a:blip r:embed="rId2"/>
          <a:stretch>
            <a:fillRect/>
          </a:stretch>
        </p:blipFill>
        <p:spPr>
          <a:xfrm>
            <a:off x="-242104" y="726773"/>
            <a:ext cx="9577408" cy="514909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hapter 4: Public Key    Elliptic Curve  Prof Bill Buchanan OBE http://asecuritysite.com/crypto04 http://asecuritysite.com/encryption"/>
          <p:cNvSpPr txBox="1">
            <a:spLocks noGrp="1"/>
          </p:cNvSpPr>
          <p:nvPr>
            <p:ph type="title" idx="4294967295"/>
          </p:nvPr>
        </p:nvSpPr>
        <p:spPr>
          <a:xfrm>
            <a:off x="468311" y="300482"/>
            <a:ext cx="5327653" cy="4884046"/>
          </a:xfrm>
          <a:prstGeom prst="rect">
            <a:avLst/>
          </a:prstGeom>
        </p:spPr>
        <p:txBody>
          <a:bodyPr lIns="45718" tIns="45718" rIns="45718" bIns="45718">
            <a:normAutofit fontScale="90000"/>
          </a:bodyPr>
          <a:lstStyle/>
          <a:p>
            <a:pPr defTabSz="914400">
              <a:lnSpc>
                <a:spcPct val="100000"/>
              </a:lnSpc>
              <a:defRPr sz="4400" b="1">
                <a:latin typeface="+mj-lt"/>
                <a:ea typeface="+mj-ea"/>
                <a:cs typeface="+mj-cs"/>
                <a:sym typeface="Calibri"/>
              </a:defRPr>
            </a:pPr>
            <a:r>
              <a:rPr lang="en-GB" dirty="0"/>
              <a:t>Unit 4:</a:t>
            </a:r>
            <a:r>
              <a:rPr dirty="0"/>
              <a:t> Public Key</a:t>
            </a:r>
            <a:br>
              <a:rPr dirty="0"/>
            </a:br>
            <a:br>
              <a:rPr dirty="0"/>
            </a:br>
            <a:br>
              <a:rPr dirty="0"/>
            </a:br>
            <a:br>
              <a:rPr dirty="0"/>
            </a:br>
            <a:r>
              <a:rPr sz="2000" b="0" dirty="0"/>
              <a:t>Elliptic Curve</a:t>
            </a:r>
            <a:br>
              <a:rPr sz="2000" b="0" dirty="0"/>
            </a:br>
            <a:br>
              <a:rPr sz="2000" b="0" dirty="0"/>
            </a:br>
            <a:r>
              <a:rPr sz="3000" dirty="0">
                <a:solidFill>
                  <a:srgbClr val="000000"/>
                </a:solidFill>
              </a:rPr>
              <a:t>Prof Bill Buchanan OBE</a:t>
            </a:r>
            <a:br>
              <a:rPr sz="300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elgaml</a:t>
            </a:r>
            <a:br>
              <a:rPr sz="2000" b="0" dirty="0"/>
            </a:br>
            <a:endParaRPr sz="2000" b="0"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F776-AB1F-CC46-99B8-2447E35FECFE}"/>
              </a:ext>
            </a:extLst>
          </p:cNvPr>
          <p:cNvSpPr>
            <a:spLocks noGrp="1"/>
          </p:cNvSpPr>
          <p:nvPr>
            <p:ph type="title"/>
          </p:nvPr>
        </p:nvSpPr>
        <p:spPr/>
        <p:txBody>
          <a:bodyPr/>
          <a:lstStyle/>
          <a:p>
            <a:r>
              <a:rPr lang="en-US" dirty="0"/>
              <a:t>Elliptic Curve Methods</a:t>
            </a:r>
          </a:p>
        </p:txBody>
      </p:sp>
      <p:sp>
        <p:nvSpPr>
          <p:cNvPr id="3" name="Text Placeholder 2">
            <a:extLst>
              <a:ext uri="{FF2B5EF4-FFF2-40B4-BE49-F238E27FC236}">
                <a16:creationId xmlns:a16="http://schemas.microsoft.com/office/drawing/2014/main" id="{3C30D4C3-B82A-9C48-AABD-AE65F4B2F798}"/>
              </a:ext>
            </a:extLst>
          </p:cNvPr>
          <p:cNvSpPr>
            <a:spLocks noGrp="1"/>
          </p:cNvSpPr>
          <p:nvPr>
            <p:ph type="body" idx="1"/>
          </p:nvPr>
        </p:nvSpPr>
        <p:spPr/>
        <p:txBody>
          <a:bodyPr/>
          <a:lstStyle/>
          <a:p>
            <a:endParaRPr lang="en-US"/>
          </a:p>
        </p:txBody>
      </p:sp>
      <p:pic>
        <p:nvPicPr>
          <p:cNvPr id="6146" name="Picture 2">
            <a:extLst>
              <a:ext uri="{FF2B5EF4-FFF2-40B4-BE49-F238E27FC236}">
                <a16:creationId xmlns:a16="http://schemas.microsoft.com/office/drawing/2014/main" id="{2ACEF52B-B1CC-144E-AFFA-B9D06CFD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9144000"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201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(EC)</a:t>
            </a:r>
          </a:p>
        </p:txBody>
      </p:sp>
      <p:pic>
        <p:nvPicPr>
          <p:cNvPr id="133" name="image.png" descr="image.png"/>
          <p:cNvPicPr>
            <a:picLocks noChangeAspect="1"/>
          </p:cNvPicPr>
          <p:nvPr/>
        </p:nvPicPr>
        <p:blipFill>
          <a:blip r:embed="rId2"/>
          <a:stretch>
            <a:fillRect/>
          </a:stretch>
        </p:blipFill>
        <p:spPr>
          <a:xfrm>
            <a:off x="26986" y="1185862"/>
            <a:ext cx="3228977" cy="3857627"/>
          </a:xfrm>
          <a:prstGeom prst="rect">
            <a:avLst/>
          </a:prstGeom>
          <a:ln w="12700">
            <a:miter lim="400000"/>
          </a:ln>
        </p:spPr>
      </p:pic>
      <p:sp>
        <p:nvSpPr>
          <p:cNvPr id="134" name="Pick a point on the elliptic curve (G).…"/>
          <p:cNvSpPr txBox="1"/>
          <p:nvPr/>
        </p:nvSpPr>
        <p:spPr>
          <a:xfrm>
            <a:off x="3265487" y="668656"/>
            <a:ext cx="5893447" cy="4892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900" indent="-342900">
              <a:spcBef>
                <a:spcPts val="700"/>
              </a:spcBef>
              <a:buSzPct val="100000"/>
              <a:buFont typeface="Arial"/>
              <a:buChar char="•"/>
              <a:defRPr sz="2800">
                <a:solidFill>
                  <a:srgbClr val="C00000"/>
                </a:solidFill>
                <a:latin typeface="+mj-lt"/>
                <a:ea typeface="+mj-ea"/>
                <a:cs typeface="+mj-cs"/>
                <a:sym typeface="Calibri"/>
              </a:defRPr>
            </a:pPr>
            <a:r>
              <a:t>Pick a point on the elliptic curve (G).</a:t>
            </a:r>
          </a:p>
          <a:p>
            <a:pPr marL="342900" indent="-342900">
              <a:spcBef>
                <a:spcPts val="700"/>
              </a:spcBef>
              <a:buSzPct val="100000"/>
              <a:buFont typeface="Arial"/>
              <a:buChar char="•"/>
              <a:defRPr sz="2800">
                <a:solidFill>
                  <a:srgbClr val="C00000"/>
                </a:solidFill>
                <a:latin typeface="+mj-lt"/>
                <a:ea typeface="+mj-ea"/>
                <a:cs typeface="+mj-cs"/>
                <a:sym typeface="Calibri"/>
              </a:defRPr>
            </a:pPr>
            <a:r>
              <a:t>Generate a random number (n) – this will be the private key.</a:t>
            </a:r>
          </a:p>
          <a:p>
            <a:pPr marL="342900" indent="-342900">
              <a:spcBef>
                <a:spcPts val="700"/>
              </a:spcBef>
              <a:buSzPct val="100000"/>
              <a:buFont typeface="Arial"/>
              <a:buChar char="•"/>
              <a:defRPr sz="2800">
                <a:solidFill>
                  <a:srgbClr val="C00000"/>
                </a:solidFill>
                <a:latin typeface="+mj-lt"/>
                <a:ea typeface="+mj-ea"/>
                <a:cs typeface="+mj-cs"/>
                <a:sym typeface="Calibri"/>
              </a:defRPr>
            </a:pPr>
            <a:r>
              <a:t>Public key is P = n x G (mod p), where p is a prime number (eg 256-bit prime for Curve 25519).</a:t>
            </a:r>
          </a:p>
          <a:p>
            <a:pPr marL="342900" indent="-342900">
              <a:spcBef>
                <a:spcPts val="700"/>
              </a:spcBef>
              <a:buSzPct val="100000"/>
              <a:buFont typeface="Arial"/>
              <a:buChar char="•"/>
              <a:defRPr sz="2800">
                <a:solidFill>
                  <a:srgbClr val="C00000"/>
                </a:solidFill>
                <a:latin typeface="+mj-lt"/>
                <a:ea typeface="+mj-ea"/>
                <a:cs typeface="+mj-cs"/>
                <a:sym typeface="Calibri"/>
              </a:defRPr>
            </a:pPr>
            <a:r>
              <a:t>n is a scalar value which multiples with G to give P (public key)</a:t>
            </a:r>
          </a:p>
          <a:p>
            <a:pPr marL="342900" indent="-342900">
              <a:spcBef>
                <a:spcPts val="700"/>
              </a:spcBef>
              <a:buSzPct val="100000"/>
              <a:buFont typeface="Arial"/>
              <a:buChar char="•"/>
              <a:defRPr sz="2800">
                <a:solidFill>
                  <a:srgbClr val="C00000"/>
                </a:solidFill>
                <a:latin typeface="+mj-lt"/>
                <a:ea typeface="+mj-ea"/>
                <a:cs typeface="+mj-cs"/>
                <a:sym typeface="Calibri"/>
              </a:defRPr>
            </a:pPr>
            <a:r>
              <a:t>Bitcoin uses secp256k1 and Tor uses Curve 25519 [</a:t>
            </a:r>
            <a:r>
              <a:rPr u="sng">
                <a:solidFill>
                  <a:srgbClr val="0000FF"/>
                </a:solidFill>
                <a:uFill>
                  <a:solidFill>
                    <a:srgbClr val="0000FF"/>
                  </a:solidFill>
                </a:uFill>
                <a:hlinkClick r:id="rId3"/>
              </a:rPr>
              <a:t>here</a:t>
            </a:r>
            <a: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itcoin Key Genera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Key Generation</a:t>
            </a:r>
          </a:p>
        </p:txBody>
      </p:sp>
      <p:pic>
        <p:nvPicPr>
          <p:cNvPr id="137" name="image.png" descr="image.png"/>
          <p:cNvPicPr>
            <a:picLocks noChangeAspect="1"/>
          </p:cNvPicPr>
          <p:nvPr/>
        </p:nvPicPr>
        <p:blipFill>
          <a:blip r:embed="rId2"/>
          <a:stretch>
            <a:fillRect/>
          </a:stretch>
        </p:blipFill>
        <p:spPr>
          <a:xfrm>
            <a:off x="395286" y="1160462"/>
            <a:ext cx="3228977" cy="3857627"/>
          </a:xfrm>
          <a:prstGeom prst="rect">
            <a:avLst/>
          </a:prstGeom>
          <a:ln w="12700">
            <a:miter lim="400000"/>
          </a:ln>
        </p:spPr>
      </p:pic>
      <p:sp>
        <p:nvSpPr>
          <p:cNvPr id="138"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39" name="image.png" descr="image.png"/>
          <p:cNvPicPr>
            <a:picLocks noChangeAspect="1"/>
          </p:cNvPicPr>
          <p:nvPr/>
        </p:nvPicPr>
        <p:blipFill>
          <a:blip r:embed="rId3"/>
          <a:stretch>
            <a:fillRect/>
          </a:stretch>
        </p:blipFill>
        <p:spPr>
          <a:xfrm>
            <a:off x="3384550" y="1330325"/>
            <a:ext cx="5364163" cy="4370388"/>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itcoin Transac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Transaction</a:t>
            </a:r>
          </a:p>
        </p:txBody>
      </p:sp>
      <p:sp>
        <p:nvSpPr>
          <p:cNvPr id="142"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43" name="image.png" descr="image.png"/>
          <p:cNvPicPr>
            <a:picLocks noChangeAspect="1"/>
          </p:cNvPicPr>
          <p:nvPr/>
        </p:nvPicPr>
        <p:blipFill>
          <a:blip r:embed="rId2"/>
          <a:stretch>
            <a:fillRect/>
          </a:stretch>
        </p:blipFill>
        <p:spPr>
          <a:xfrm>
            <a:off x="992187" y="935037"/>
            <a:ext cx="7351714" cy="459898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ublic Key Methods"/>
          <p:cNvSpPr txBox="1">
            <a:spLocks noGrp="1"/>
          </p:cNvSpPr>
          <p:nvPr>
            <p:ph type="title" idx="4294967295"/>
          </p:nvPr>
        </p:nvSpPr>
        <p:spPr>
          <a:xfrm>
            <a:off x="635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71" name="image.png" descr="image.png"/>
          <p:cNvPicPr>
            <a:picLocks noChangeAspect="1"/>
          </p:cNvPicPr>
          <p:nvPr/>
        </p:nvPicPr>
        <p:blipFill>
          <a:blip r:embed="rId2"/>
          <a:stretch>
            <a:fillRect/>
          </a:stretch>
        </p:blipFill>
        <p:spPr>
          <a:xfrm>
            <a:off x="0" y="841375"/>
            <a:ext cx="9144000" cy="451485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1026" name="Picture 2">
            <a:extLst>
              <a:ext uri="{FF2B5EF4-FFF2-40B4-BE49-F238E27FC236}">
                <a16:creationId xmlns:a16="http://schemas.microsoft.com/office/drawing/2014/main" id="{CEDB7305-4200-AA41-AEBE-A0AAF0A9D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6000"/>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2050" name="Picture 2">
            <a:extLst>
              <a:ext uri="{FF2B5EF4-FFF2-40B4-BE49-F238E27FC236}">
                <a16:creationId xmlns:a16="http://schemas.microsoft.com/office/drawing/2014/main" id="{0577E630-CD94-BB4E-B7CF-1BC1407AA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0522"/>
            <a:ext cx="9144000"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081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0"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53" name="Group"/>
          <p:cNvGrpSpPr/>
          <p:nvPr/>
        </p:nvGrpSpPr>
        <p:grpSpPr>
          <a:xfrm>
            <a:off x="325436" y="1057274"/>
            <a:ext cx="8091491" cy="3313115"/>
            <a:chOff x="0" y="0"/>
            <a:chExt cx="8091489" cy="3313114"/>
          </a:xfrm>
        </p:grpSpPr>
        <p:sp>
          <p:nvSpPr>
            <p:cNvPr id="151"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2"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56" name="Group">
            <a:hlinkClick r:id="rId2"/>
          </p:cNvPr>
          <p:cNvGrpSpPr/>
          <p:nvPr/>
        </p:nvGrpSpPr>
        <p:grpSpPr>
          <a:xfrm>
            <a:off x="238125" y="255587"/>
            <a:ext cx="1019175" cy="431801"/>
            <a:chOff x="0" y="0"/>
            <a:chExt cx="1019175" cy="431800"/>
          </a:xfrm>
        </p:grpSpPr>
        <p:sp>
          <p:nvSpPr>
            <p:cNvPr id="154"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5"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9"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62" name="Group"/>
          <p:cNvGrpSpPr/>
          <p:nvPr/>
        </p:nvGrpSpPr>
        <p:grpSpPr>
          <a:xfrm>
            <a:off x="325436" y="1057274"/>
            <a:ext cx="8091491" cy="3313115"/>
            <a:chOff x="0" y="0"/>
            <a:chExt cx="8091489" cy="3313114"/>
          </a:xfrm>
        </p:grpSpPr>
        <p:sp>
          <p:nvSpPr>
            <p:cNvPr id="160"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1"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65" name="Group"/>
          <p:cNvGrpSpPr/>
          <p:nvPr/>
        </p:nvGrpSpPr>
        <p:grpSpPr>
          <a:xfrm>
            <a:off x="822325" y="1344612"/>
            <a:ext cx="8093075" cy="4176714"/>
            <a:chOff x="0" y="0"/>
            <a:chExt cx="8093075" cy="4176712"/>
          </a:xfrm>
        </p:grpSpPr>
        <p:sp>
          <p:nvSpPr>
            <p:cNvPr id="163"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64"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68" name="Group">
            <a:hlinkClick r:id="rId2"/>
          </p:cNvPr>
          <p:cNvGrpSpPr/>
          <p:nvPr/>
        </p:nvGrpSpPr>
        <p:grpSpPr>
          <a:xfrm>
            <a:off x="238125" y="255587"/>
            <a:ext cx="1019175" cy="431801"/>
            <a:chOff x="0" y="0"/>
            <a:chExt cx="1019175" cy="431800"/>
          </a:xfrm>
        </p:grpSpPr>
        <p:sp>
          <p:nvSpPr>
            <p:cNvPr id="166"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7"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500" fill="hold"/>
                                        <p:tgtEl>
                                          <p:spTgt spid="165"/>
                                        </p:tgtEl>
                                        <p:attrNameLst>
                                          <p:attrName>ppt_x</p:attrName>
                                        </p:attrNameLst>
                                      </p:cBhvr>
                                      <p:tavLst>
                                        <p:tav tm="0">
                                          <p:val>
                                            <p:strVal val="#ppt_x"/>
                                          </p:val>
                                        </p:tav>
                                        <p:tav tm="100000">
                                          <p:val>
                                            <p:strVal val="#ppt_x"/>
                                          </p:val>
                                        </p:tav>
                                      </p:tavLst>
                                    </p:anim>
                                    <p:anim calcmode="lin" valueType="num">
                                      <p:cBhvr>
                                        <p:cTn id="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71"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74" name="Group"/>
          <p:cNvGrpSpPr/>
          <p:nvPr/>
        </p:nvGrpSpPr>
        <p:grpSpPr>
          <a:xfrm>
            <a:off x="325436" y="1057274"/>
            <a:ext cx="8091491" cy="3313115"/>
            <a:chOff x="0" y="0"/>
            <a:chExt cx="8091489" cy="3313114"/>
          </a:xfrm>
        </p:grpSpPr>
        <p:sp>
          <p:nvSpPr>
            <p:cNvPr id="172"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3"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77" name="Group"/>
          <p:cNvGrpSpPr/>
          <p:nvPr/>
        </p:nvGrpSpPr>
        <p:grpSpPr>
          <a:xfrm>
            <a:off x="822325" y="1344612"/>
            <a:ext cx="8093075" cy="4176714"/>
            <a:chOff x="0" y="0"/>
            <a:chExt cx="8093075" cy="4176712"/>
          </a:xfrm>
        </p:grpSpPr>
        <p:sp>
          <p:nvSpPr>
            <p:cNvPr id="175"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76"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80" name="Group">
            <a:hlinkClick r:id="rId2"/>
          </p:cNvPr>
          <p:cNvGrpSpPr/>
          <p:nvPr/>
        </p:nvGrpSpPr>
        <p:grpSpPr>
          <a:xfrm>
            <a:off x="238125" y="255587"/>
            <a:ext cx="1019175" cy="431801"/>
            <a:chOff x="0" y="0"/>
            <a:chExt cx="1019175" cy="431800"/>
          </a:xfrm>
        </p:grpSpPr>
        <p:sp>
          <p:nvSpPr>
            <p:cNvPr id="178"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9"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grpSp>
        <p:nvGrpSpPr>
          <p:cNvPr id="183" name="Group"/>
          <p:cNvGrpSpPr/>
          <p:nvPr/>
        </p:nvGrpSpPr>
        <p:grpSpPr>
          <a:xfrm>
            <a:off x="1320799" y="193672"/>
            <a:ext cx="8091491" cy="5688017"/>
            <a:chOff x="0" y="-1"/>
            <a:chExt cx="8091489" cy="5688015"/>
          </a:xfrm>
        </p:grpSpPr>
        <p:sp>
          <p:nvSpPr>
            <p:cNvPr id="181" name="Rectangle"/>
            <p:cNvSpPr/>
            <p:nvPr/>
          </p:nvSpPr>
          <p:spPr>
            <a:xfrm>
              <a:off x="-1" y="-2"/>
              <a:ext cx="8091491" cy="5688017"/>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82" name="C:&gt; openssl ecparam -in priv.pem -text -param_enc explicit -noout…"/>
            <p:cNvSpPr txBox="1"/>
            <p:nvPr/>
          </p:nvSpPr>
          <p:spPr>
            <a:xfrm>
              <a:off x="-1" y="143986"/>
              <a:ext cx="8091491" cy="5400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C:&gt; openssl ecparam -in priv.pem -text -param_enc explicit -noout</a:t>
              </a:r>
            </a:p>
            <a:p>
              <a:pPr>
                <a:defRPr>
                  <a:solidFill>
                    <a:srgbClr val="FFFFFF"/>
                  </a:solidFill>
                  <a:latin typeface="+mj-lt"/>
                  <a:ea typeface="+mj-ea"/>
                  <a:cs typeface="+mj-cs"/>
                  <a:sym typeface="Calibri"/>
                </a:defRPr>
              </a:pPr>
              <a:r>
                <a:t>Field Type: prime-field</a:t>
              </a:r>
            </a:p>
            <a:p>
              <a:pPr>
                <a:defRPr>
                  <a:solidFill>
                    <a:srgbClr val="FFFFFF"/>
                  </a:solidFill>
                  <a:latin typeface="+mj-lt"/>
                  <a:ea typeface="+mj-ea"/>
                  <a:cs typeface="+mj-cs"/>
                  <a:sym typeface="Calibri"/>
                </a:defRPr>
              </a:pPr>
              <a:r>
                <a:t>Prime:</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ff:ff:ff:ff:ff:ff:ff:ff:ff:ff:ff:ff:ff:fe:ff:</a:t>
              </a:r>
            </a:p>
            <a:p>
              <a:pPr>
                <a:defRPr>
                  <a:solidFill>
                    <a:srgbClr val="FFFFFF"/>
                  </a:solidFill>
                  <a:latin typeface="+mj-lt"/>
                  <a:ea typeface="+mj-ea"/>
                  <a:cs typeface="+mj-cs"/>
                  <a:sym typeface="Calibri"/>
                </a:defRPr>
              </a:pPr>
              <a:r>
                <a:t>    ff:fc:2f</a:t>
              </a:r>
            </a:p>
            <a:p>
              <a:pPr>
                <a:defRPr>
                  <a:solidFill>
                    <a:srgbClr val="FFFFFF"/>
                  </a:solidFill>
                  <a:latin typeface="+mj-lt"/>
                  <a:ea typeface="+mj-ea"/>
                  <a:cs typeface="+mj-cs"/>
                  <a:sym typeface="Calibri"/>
                </a:defRPr>
              </a:pPr>
              <a:r>
                <a:t>A:    0</a:t>
              </a:r>
            </a:p>
            <a:p>
              <a:pPr>
                <a:defRPr>
                  <a:solidFill>
                    <a:srgbClr val="FFFFFF"/>
                  </a:solidFill>
                  <a:latin typeface="+mj-lt"/>
                  <a:ea typeface="+mj-ea"/>
                  <a:cs typeface="+mj-cs"/>
                  <a:sym typeface="Calibri"/>
                </a:defRPr>
              </a:pPr>
              <a:r>
                <a:t>B:    7 (0x7)</a:t>
              </a:r>
            </a:p>
            <a:p>
              <a:pPr>
                <a:defRPr>
                  <a:solidFill>
                    <a:srgbClr val="FFFFFF"/>
                  </a:solidFill>
                  <a:latin typeface="+mj-lt"/>
                  <a:ea typeface="+mj-ea"/>
                  <a:cs typeface="+mj-cs"/>
                  <a:sym typeface="Calibri"/>
                </a:defRPr>
              </a:pPr>
              <a:r>
                <a:t>Generator (uncompressed):</a:t>
              </a:r>
            </a:p>
            <a:p>
              <a:pPr>
                <a:defRPr>
                  <a:solidFill>
                    <a:srgbClr val="FFFFFF"/>
                  </a:solidFill>
                  <a:latin typeface="+mj-lt"/>
                  <a:ea typeface="+mj-ea"/>
                  <a:cs typeface="+mj-cs"/>
                  <a:sym typeface="Calibri"/>
                </a:defRPr>
              </a:pPr>
              <a:r>
                <a:t>    04:79:be:66:7e:f9:dc:bb:ac:55:a0:62:95:ce:87:</a:t>
              </a:r>
            </a:p>
            <a:p>
              <a:pPr>
                <a:defRPr>
                  <a:solidFill>
                    <a:srgbClr val="FFFFFF"/>
                  </a:solidFill>
                  <a:latin typeface="+mj-lt"/>
                  <a:ea typeface="+mj-ea"/>
                  <a:cs typeface="+mj-cs"/>
                  <a:sym typeface="Calibri"/>
                </a:defRPr>
              </a:pPr>
              <a:r>
                <a:t>    0b:07:02:9b:fc:db:2d:ce:28:d9:59:f2:81:5b:16:</a:t>
              </a:r>
            </a:p>
            <a:p>
              <a:pPr>
                <a:defRPr>
                  <a:solidFill>
                    <a:srgbClr val="FFFFFF"/>
                  </a:solidFill>
                  <a:latin typeface="+mj-lt"/>
                  <a:ea typeface="+mj-ea"/>
                  <a:cs typeface="+mj-cs"/>
                  <a:sym typeface="Calibri"/>
                </a:defRPr>
              </a:pPr>
              <a:r>
                <a:t>    f8:17:98:48:3a:da:77:26:a3:c4:65:5d:a4:fb:fc:</a:t>
              </a:r>
            </a:p>
            <a:p>
              <a:pPr>
                <a:defRPr>
                  <a:solidFill>
                    <a:srgbClr val="FFFFFF"/>
                  </a:solidFill>
                  <a:latin typeface="+mj-lt"/>
                  <a:ea typeface="+mj-ea"/>
                  <a:cs typeface="+mj-cs"/>
                  <a:sym typeface="Calibri"/>
                </a:defRPr>
              </a:pPr>
              <a:r>
                <a:t>    0e:11:08:a8:fd:17:b4:48:a6:85:54:19:9c:47:d0:</a:t>
              </a:r>
            </a:p>
            <a:p>
              <a:pPr>
                <a:defRPr>
                  <a:solidFill>
                    <a:srgbClr val="FFFFFF"/>
                  </a:solidFill>
                  <a:latin typeface="+mj-lt"/>
                  <a:ea typeface="+mj-ea"/>
                  <a:cs typeface="+mj-cs"/>
                  <a:sym typeface="Calibri"/>
                </a:defRPr>
              </a:pPr>
              <a:r>
                <a:t>    8f:fb:10:d4:b8</a:t>
              </a:r>
            </a:p>
            <a:p>
              <a:pPr>
                <a:defRPr>
                  <a:solidFill>
                    <a:srgbClr val="FFFFFF"/>
                  </a:solidFill>
                  <a:latin typeface="+mj-lt"/>
                  <a:ea typeface="+mj-ea"/>
                  <a:cs typeface="+mj-cs"/>
                  <a:sym typeface="Calibri"/>
                </a:defRPr>
              </a:pPr>
              <a:r>
                <a:t>Order:</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ff:fe:ba:ae:dc:e6:af:48:a0:3b:bf:d2:5e:8c:d0:</a:t>
              </a:r>
            </a:p>
            <a:p>
              <a:pPr>
                <a:defRPr>
                  <a:solidFill>
                    <a:srgbClr val="FFFFFF"/>
                  </a:solidFill>
                  <a:latin typeface="+mj-lt"/>
                  <a:ea typeface="+mj-ea"/>
                  <a:cs typeface="+mj-cs"/>
                  <a:sym typeface="Calibri"/>
                </a:defRPr>
              </a:pPr>
              <a:r>
                <a:t>    36:41:41</a:t>
              </a:r>
            </a:p>
            <a:p>
              <a:pPr>
                <a:defRPr>
                  <a:solidFill>
                    <a:srgbClr val="FFFFFF"/>
                  </a:solidFill>
                  <a:latin typeface="+mj-lt"/>
                  <a:ea typeface="+mj-ea"/>
                  <a:cs typeface="+mj-cs"/>
                  <a:sym typeface="Calibri"/>
                </a:defRPr>
              </a:pPr>
              <a:r>
                <a:t>Cofactor:  1 (0x1)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ppt_x"/>
                                          </p:val>
                                        </p:tav>
                                        <p:tav tm="100000">
                                          <p:val>
                                            <p:strVal val="#ppt_x"/>
                                          </p:val>
                                        </p:tav>
                                      </p:tavLst>
                                    </p:anim>
                                    <p:anim calcmode="lin" valueType="num">
                                      <p:cBhvr>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p:tmAbs val="0"/>
                                  </p:iterate>
                                  <p:childTnLst>
                                    <p:set>
                                      <p:cBhvr>
                                        <p:cTn id="12" fill="hold"/>
                                        <p:tgtEl>
                                          <p:spTgt spid="183"/>
                                        </p:tgtEl>
                                        <p:attrNameLst>
                                          <p:attrName>style.visibility</p:attrName>
                                        </p:attrNameLst>
                                      </p:cBhvr>
                                      <p:to>
                                        <p:strVal val="visible"/>
                                      </p:to>
                                    </p:set>
                                    <p:anim calcmode="lin" valueType="num">
                                      <p:cBhvr>
                                        <p:cTn id="13" dur="500" fill="hold"/>
                                        <p:tgtEl>
                                          <p:spTgt spid="183"/>
                                        </p:tgtEl>
                                        <p:attrNameLst>
                                          <p:attrName>ppt_x</p:attrName>
                                        </p:attrNameLst>
                                      </p:cBhvr>
                                      <p:tavLst>
                                        <p:tav tm="0">
                                          <p:val>
                                            <p:strVal val="#ppt_x"/>
                                          </p:val>
                                        </p:tav>
                                        <p:tav tm="100000">
                                          <p:val>
                                            <p:strVal val="#ppt_x"/>
                                          </p:val>
                                        </p:tav>
                                      </p:tavLst>
                                    </p:anim>
                                    <p:anim calcmode="lin" valueType="num">
                                      <p:cBhvr>
                                        <p:cTn id="14"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advAuto="0"/>
      <p:bldP spid="183"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Diffie Hellman (ECDH)</a:t>
            </a:r>
          </a:p>
        </p:txBody>
      </p:sp>
      <p:pic>
        <p:nvPicPr>
          <p:cNvPr id="186"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0BDA-29FA-0847-9A3E-A8FE35F4AF49}"/>
              </a:ext>
            </a:extLst>
          </p:cNvPr>
          <p:cNvSpPr>
            <a:spLocks noGrp="1"/>
          </p:cNvSpPr>
          <p:nvPr>
            <p:ph type="title"/>
          </p:nvPr>
        </p:nvSpPr>
        <p:spPr/>
        <p:txBody>
          <a:bodyPr/>
          <a:lstStyle/>
          <a:p>
            <a:r>
              <a:rPr lang="en-US" dirty="0"/>
              <a:t>ECC Methods</a:t>
            </a:r>
          </a:p>
        </p:txBody>
      </p:sp>
      <p:sp>
        <p:nvSpPr>
          <p:cNvPr id="3" name="Text Placeholder 2">
            <a:extLst>
              <a:ext uri="{FF2B5EF4-FFF2-40B4-BE49-F238E27FC236}">
                <a16:creationId xmlns:a16="http://schemas.microsoft.com/office/drawing/2014/main" id="{E492A99A-BB76-1C40-8E40-F8DF1DA2E548}"/>
              </a:ext>
            </a:extLst>
          </p:cNvPr>
          <p:cNvSpPr>
            <a:spLocks noGrp="1"/>
          </p:cNvSpPr>
          <p:nvPr>
            <p:ph type="body" idx="1"/>
          </p:nvPr>
        </p:nvSpPr>
        <p:spPr/>
        <p:txBody>
          <a:bodyPr/>
          <a:lstStyle/>
          <a:p>
            <a:endParaRPr lang="en-US"/>
          </a:p>
        </p:txBody>
      </p:sp>
      <p:pic>
        <p:nvPicPr>
          <p:cNvPr id="7170" name="Picture 2">
            <a:extLst>
              <a:ext uri="{FF2B5EF4-FFF2-40B4-BE49-F238E27FC236}">
                <a16:creationId xmlns:a16="http://schemas.microsoft.com/office/drawing/2014/main" id="{132C71DB-93FE-1045-96D4-C99BEAC36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030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br>
              <a:rPr dirty="0"/>
            </a:br>
            <a:br>
              <a:rPr dirty="0"/>
            </a:br>
            <a:r>
              <a:rPr dirty="0"/>
              <a:t>PGP</a:t>
            </a:r>
            <a:br>
              <a:rPr sz="1979" b="0" dirty="0"/>
            </a:br>
            <a:br>
              <a:rPr sz="1979" b="0" dirty="0"/>
            </a:br>
            <a:r>
              <a:rPr sz="2970" dirty="0">
                <a:solidFill>
                  <a:srgbClr val="000000"/>
                </a:solidFill>
              </a:rPr>
              <a:t>Prof Bill Buchanan OBE</a:t>
            </a:r>
            <a:br>
              <a:rPr sz="297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elgamal</a:t>
            </a:r>
            <a:br>
              <a:rPr sz="1979" b="0" dirty="0"/>
            </a:br>
            <a:endParaRPr sz="1979" b="0"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PGP</a:t>
            </a:r>
          </a:p>
        </p:txBody>
      </p:sp>
      <p:pic>
        <p:nvPicPr>
          <p:cNvPr id="8196" name="Picture 4">
            <a:extLst>
              <a:ext uri="{FF2B5EF4-FFF2-40B4-BE49-F238E27FC236}">
                <a16:creationId xmlns:a16="http://schemas.microsoft.com/office/drawing/2014/main" id="{719FBB92-0241-1B48-BEE8-22642D6DE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40" y="1238076"/>
            <a:ext cx="7886700" cy="3954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PGP</a:t>
            </a:r>
          </a:p>
        </p:txBody>
      </p:sp>
      <p:sp>
        <p:nvSpPr>
          <p:cNvPr id="3" name="Text Placeholder 2">
            <a:extLst>
              <a:ext uri="{FF2B5EF4-FFF2-40B4-BE49-F238E27FC236}">
                <a16:creationId xmlns:a16="http://schemas.microsoft.com/office/drawing/2014/main" id="{14BC3B78-D438-554C-B2C8-060D82CCC649}"/>
              </a:ext>
            </a:extLst>
          </p:cNvPr>
          <p:cNvSpPr>
            <a:spLocks noGrp="1"/>
          </p:cNvSpPr>
          <p:nvPr>
            <p:ph type="body" idx="1"/>
          </p:nvPr>
        </p:nvSpPr>
        <p:spPr/>
        <p:txBody>
          <a:bodyPr/>
          <a:lstStyle/>
          <a:p>
            <a:endParaRPr lang="en-US"/>
          </a:p>
        </p:txBody>
      </p:sp>
      <p:pic>
        <p:nvPicPr>
          <p:cNvPr id="10246" name="Picture 6">
            <a:extLst>
              <a:ext uri="{FF2B5EF4-FFF2-40B4-BE49-F238E27FC236}">
                <a16:creationId xmlns:a16="http://schemas.microsoft.com/office/drawing/2014/main" id="{FF34D5EE-1736-754D-902E-CF098A3C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5" y="557323"/>
            <a:ext cx="8293395" cy="512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0690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Public Key Encryption</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418D2059-9E58-FC49-B692-2B5ACF8FC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8158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t>Unit 5: Key Exchange</a:t>
            </a:r>
            <a:br/>
            <a:br/>
            <a:r>
              <a:rPr sz="1779" b="0"/>
              <a:t>Diffie-Hellman</a:t>
            </a:r>
            <a:br>
              <a:rPr sz="1779" b="0"/>
            </a:br>
            <a:r>
              <a:rPr sz="1779" b="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sz="1779" b="0" dirty="0"/>
              <a:t>http://</a:t>
            </a:r>
            <a:r>
              <a:rPr sz="1779" b="0" dirty="0" err="1"/>
              <a:t>asecuritysite.com</a:t>
            </a:r>
            <a:r>
              <a:rPr sz="1779" b="0" dirty="0"/>
              <a:t>/crypto05</a:t>
            </a:r>
            <a:br>
              <a:rPr sz="1779" b="0" dirty="0"/>
            </a:br>
            <a:r>
              <a:rPr sz="1779" b="0" dirty="0"/>
              <a:t>http://</a:t>
            </a:r>
            <a:r>
              <a:rPr sz="1779" b="0" dirty="0" err="1"/>
              <a:t>asecuritysite.com</a:t>
            </a:r>
            <a:r>
              <a:rPr sz="1779" b="0" dirty="0"/>
              <a:t>/encryption</a:t>
            </a:r>
            <a:br>
              <a:rPr sz="1779" b="0" dirty="0"/>
            </a:br>
            <a:endParaRPr sz="1779" b="0" dirty="0"/>
          </a:p>
        </p:txBody>
      </p:sp>
    </p:spTree>
    <p:extLst>
      <p:ext uri="{BB962C8B-B14F-4D97-AF65-F5344CB8AC3E}">
        <p14:creationId xmlns:p14="http://schemas.microsoft.com/office/powerpoint/2010/main" val="262526960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a:solidFill>
                    <a:srgbClr val="FFFFFF"/>
                  </a:solidFill>
                </a:defRPr>
              </a:pPr>
              <a:r>
                <a:t>C:\&gt; openssl dhparam -out dhparams.pem 768 –text</a:t>
              </a:r>
            </a:p>
            <a:p>
              <a:pPr>
                <a:defRPr>
                  <a:solidFill>
                    <a:srgbClr val="FFFFFF"/>
                  </a:solidFill>
                </a:defRPr>
              </a:pPr>
              <a:r>
                <a:t>C:\&gt; type dhparams.pem</a:t>
              </a:r>
            </a:p>
            <a:p>
              <a:pPr>
                <a:defRPr>
                  <a:solidFill>
                    <a:srgbClr val="FFFFFF"/>
                  </a:solidFill>
                </a:defRPr>
              </a:pPr>
              <a:r>
                <a:t>Diffie-Hellman-Parameters: (768 bit)</a:t>
              </a:r>
            </a:p>
            <a:p>
              <a:pPr>
                <a:defRPr>
                  <a:solidFill>
                    <a:srgbClr val="FFFFFF"/>
                  </a:solidFill>
                </a:defRPr>
              </a:pPr>
              <a:r>
                <a:t>    prime:</a:t>
              </a:r>
            </a:p>
            <a:p>
              <a:pPr>
                <a:defRPr>
                  <a:solidFill>
                    <a:srgbClr val="FFFFFF"/>
                  </a:solidFill>
                </a:defRPr>
              </a:pPr>
              <a:r>
                <a:t>        00:d0:37:c2:95:64:02:ea:12:2b:51:50:a2:84:6c:</a:t>
              </a:r>
            </a:p>
            <a:p>
              <a:pPr>
                <a:defRPr>
                  <a:solidFill>
                    <a:srgbClr val="FFFFFF"/>
                  </a:solidFill>
                </a:defRPr>
              </a:pPr>
              <a:r>
                <a:t>        71:6a:3e:2c:a9:80:e2:65:b2:a5:ee:77:26:22:31:</a:t>
              </a:r>
            </a:p>
            <a:p>
              <a:pPr>
                <a:defRPr>
                  <a:solidFill>
                    <a:srgbClr val="FFFFFF"/>
                  </a:solidFill>
                </a:defRPr>
              </a:pPr>
              <a:r>
                <a:t>        66:9e:fc:c8:09:94:e8:9d:f4:cd:bf:d2:37:b2:fb:</a:t>
              </a:r>
            </a:p>
            <a:p>
              <a:pPr>
                <a:defRPr>
                  <a:solidFill>
                    <a:srgbClr val="FFFFFF"/>
                  </a:solidFill>
                </a:defRPr>
              </a:pPr>
              <a:r>
                <a:t>        b8:38:2c:87:28:38:dc:95:24:73:06:d3:d9:1f:af:</a:t>
              </a:r>
            </a:p>
            <a:p>
              <a:pPr>
                <a:defRPr>
                  <a:solidFill>
                    <a:srgbClr val="FFFFFF"/>
                  </a:solidFill>
                </a:defRPr>
              </a:pPr>
              <a:r>
                <a:t>        78:01:10:6a:7e:56:4e:7b:ee:b4:8d:6b:4d:b5:9b:</a:t>
              </a:r>
            </a:p>
            <a:p>
              <a:pPr>
                <a:defRPr>
                  <a:solidFill>
                    <a:srgbClr val="FFFFFF"/>
                  </a:solidFill>
                </a:defRPr>
              </a:pPr>
              <a:r>
                <a:t>        93:c6:f1:74:60:01:0d:96:7e:85:ca:b8:1f:f7:bc:</a:t>
              </a:r>
            </a:p>
            <a:p>
              <a:pPr>
                <a:defRPr>
                  <a:solidFill>
                    <a:srgbClr val="FFFFFF"/>
                  </a:solidFill>
                </a:defRPr>
              </a:pPr>
              <a:r>
                <a:t>        43:b7:40:4d:4e:87:e3</a:t>
              </a:r>
            </a:p>
            <a:p>
              <a:pPr>
                <a:defRPr>
                  <a:solidFill>
                    <a:srgbClr val="FFFFFF"/>
                  </a:solidFill>
                </a:defRPr>
              </a:pPr>
              <a:r>
                <a:t>    generator: 2 (0x2)</a:t>
              </a:r>
            </a:p>
            <a:p>
              <a:pPr>
                <a:defRPr>
                  <a:solidFill>
                    <a:srgbClr val="FFFFFF"/>
                  </a:solidFill>
                </a:defRPr>
              </a:pPr>
              <a:r>
                <a:t>-----BEGIN DH PARAMETERS-----</a:t>
              </a:r>
            </a:p>
            <a:p>
              <a:pPr>
                <a:defRPr>
                  <a:solidFill>
                    <a:srgbClr val="FFFFFF"/>
                  </a:solidFill>
                </a:defRPr>
              </a:pPr>
              <a:r>
                <a:t>MGYCYQDQN8KVZALqEitRUKKEbHFqPiypgOJlsqXudyYiMWae/MgJlOid9M2/0jey</a:t>
              </a:r>
            </a:p>
            <a:p>
              <a:pPr>
                <a:defRPr>
                  <a:solidFill>
                    <a:srgbClr val="FFFFFF"/>
                  </a:solidFill>
                </a:defRPr>
              </a:pPr>
              <a:r>
                <a:t>+7g4LIcoONyVJHMG09kfr3gBEGp+Vk577rSNa021m5PG8XRgAQ2WfoXKuB/3vEO3</a:t>
              </a:r>
            </a:p>
            <a:p>
              <a:pPr>
                <a:defRPr>
                  <a:solidFill>
                    <a:srgbClr val="FFFFFF"/>
                  </a:solidFill>
                </a:defRPr>
              </a:pPr>
              <a:r>
                <a:t>QE1Oh+MCAQI=</a:t>
              </a:r>
            </a:p>
            <a:p>
              <a:pPr>
                <a:defRPr>
                  <a:solidFill>
                    <a:srgbClr val="FFFFFF"/>
                  </a:solidFill>
                </a:defRPr>
              </a:pPr>
              <a:r>
                <a:t>-----END DH PARAMETERS-----</a:t>
              </a:r>
            </a:p>
          </p:txBody>
        </p:sp>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3" name="Picture 2">
            <a:extLst>
              <a:ext uri="{FF2B5EF4-FFF2-40B4-BE49-F238E27FC236}">
                <a16:creationId xmlns:a16="http://schemas.microsoft.com/office/drawing/2014/main" id="{BB8D7783-4AF5-6E4C-A748-A0FC717A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94A1-0EDA-C840-A4AA-1F42E7020B97}"/>
              </a:ext>
            </a:extLst>
          </p:cNvPr>
          <p:cNvSpPr>
            <a:spLocks noGrp="1"/>
          </p:cNvSpPr>
          <p:nvPr>
            <p:ph type="title"/>
          </p:nvPr>
        </p:nvSpPr>
        <p:spPr/>
        <p:txBody>
          <a:bodyPr/>
          <a:lstStyle/>
          <a:p>
            <a:r>
              <a:rPr lang="en-US" dirty="0"/>
              <a:t>Key Exchange with Public Key</a:t>
            </a:r>
          </a:p>
        </p:txBody>
      </p:sp>
      <p:sp>
        <p:nvSpPr>
          <p:cNvPr id="3" name="Text Placeholder 2">
            <a:extLst>
              <a:ext uri="{FF2B5EF4-FFF2-40B4-BE49-F238E27FC236}">
                <a16:creationId xmlns:a16="http://schemas.microsoft.com/office/drawing/2014/main" id="{239BC0B6-0A9B-574E-99C4-989F111A8496}"/>
              </a:ext>
            </a:extLst>
          </p:cNvPr>
          <p:cNvSpPr>
            <a:spLocks noGrp="1"/>
          </p:cNvSpPr>
          <p:nvPr>
            <p:ph type="body" idx="1"/>
          </p:nvPr>
        </p:nvSpPr>
        <p:spPr/>
        <p:txBody>
          <a:bodyPr/>
          <a:lstStyle/>
          <a:p>
            <a:endParaRPr lang="en-US"/>
          </a:p>
        </p:txBody>
      </p:sp>
      <p:pic>
        <p:nvPicPr>
          <p:cNvPr id="4098" name="Picture 2">
            <a:extLst>
              <a:ext uri="{FF2B5EF4-FFF2-40B4-BE49-F238E27FC236}">
                <a16:creationId xmlns:a16="http://schemas.microsoft.com/office/drawing/2014/main" id="{125ED23A-C253-4841-B86E-46514D8A0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77" y="920242"/>
            <a:ext cx="6620761" cy="47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8070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3" name="Picture 2">
            <a:extLst>
              <a:ext uri="{FF2B5EF4-FFF2-40B4-BE49-F238E27FC236}">
                <a16:creationId xmlns:a16="http://schemas.microsoft.com/office/drawing/2014/main" id="{26971470-B14F-0544-8FBA-E89B02BB6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24967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3" name="Picture 2">
            <a:extLst>
              <a:ext uri="{FF2B5EF4-FFF2-40B4-BE49-F238E27FC236}">
                <a16:creationId xmlns:a16="http://schemas.microsoft.com/office/drawing/2014/main" id="{8547D05C-C6CA-6048-B6C8-EC1879D06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4"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rPr dirty="0"/>
              <a:t>Digital Certificates</a:t>
            </a:r>
            <a:br>
              <a:rPr dirty="0"/>
            </a:br>
            <a:r>
              <a:rPr sz="1800" b="0" dirty="0"/>
              <a:t>Introduction</a:t>
            </a:r>
            <a:br>
              <a:rPr sz="1800" b="0" dirty="0"/>
            </a:br>
            <a:r>
              <a:rPr sz="1800" b="0" dirty="0"/>
              <a:t>Authentication Methods</a:t>
            </a:r>
            <a:br>
              <a:rPr sz="1800" b="0" dirty="0"/>
            </a:br>
            <a:r>
              <a:rPr lang="en-US" sz="1800" b="0" dirty="0"/>
              <a:t>Public Key Infrastructures</a:t>
            </a:r>
            <a:r>
              <a:rPr sz="1800" b="0" dirty="0"/>
              <a:t> </a:t>
            </a:r>
            <a:br>
              <a:rPr sz="1800" b="0" dirty="0"/>
            </a:br>
            <a:r>
              <a:rPr sz="1800" b="0" dirty="0"/>
              <a:t>Digital Certificate Passing </a:t>
            </a:r>
            <a:br>
              <a:rPr lang="en-US" sz="1800" b="0" dirty="0"/>
            </a:br>
            <a:r>
              <a:rPr lang="en-GB" sz="1800" b="0" dirty="0"/>
              <a:t>Digital Signatures</a:t>
            </a:r>
            <a:br>
              <a:rPr sz="1800" b="0" dirty="0"/>
            </a:br>
            <a:br>
              <a:rPr sz="1800" b="0" dirty="0"/>
            </a:br>
            <a:r>
              <a:rPr sz="2700" dirty="0">
                <a:solidFill>
                  <a:srgbClr val="000000"/>
                </a:solidFill>
              </a:rPr>
              <a:t>Prof Bill Buchanan OBE</a:t>
            </a:r>
            <a:br>
              <a:rPr sz="1800" b="0" dirty="0"/>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7" name="Picture 6" descr="A cup on a map&#10;&#10;Description automatically generated with low confidence">
            <a:extLst>
              <a:ext uri="{FF2B5EF4-FFF2-40B4-BE49-F238E27FC236}">
                <a16:creationId xmlns:a16="http://schemas.microsoft.com/office/drawing/2014/main" id="{5850BFF3-C6A2-704D-B78E-0BE6D7448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prstGeom prst="rect">
            <a:avLst/>
          </a:prstGeom>
        </p:spPr>
        <p:txBody>
          <a:bodyPr/>
          <a:lstStyle/>
          <a:p>
            <a:endParaRPr/>
          </a:p>
        </p:txBody>
      </p:sp>
      <p:sp>
        <p:nvSpPr>
          <p:cNvPr id="132" name="Content Placeholder 2"/>
          <p:cNvSpPr txBox="1">
            <a:spLocks noGrp="1"/>
          </p:cNvSpPr>
          <p:nvPr>
            <p:ph type="body" idx="1"/>
          </p:nvPr>
        </p:nvSpPr>
        <p:spPr>
          <a:prstGeom prst="rect">
            <a:avLst/>
          </a:prstGeom>
        </p:spPr>
        <p:txBody>
          <a:bodyPr/>
          <a:lstStyle/>
          <a:p>
            <a:endParaRPr/>
          </a:p>
        </p:txBody>
      </p:sp>
      <p:pic>
        <p:nvPicPr>
          <p:cNvPr id="133" name="Picture 4" descr="Picture 4"/>
          <p:cNvPicPr>
            <a:picLocks noChangeAspect="1"/>
          </p:cNvPicPr>
          <p:nvPr/>
        </p:nvPicPr>
        <p:blipFill>
          <a:blip r:embed="rId2"/>
          <a:stretch>
            <a:fillRect/>
          </a:stretch>
        </p:blipFill>
        <p:spPr>
          <a:xfrm>
            <a:off x="0" y="1"/>
            <a:ext cx="9144000" cy="571500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5"/>
          <p:cNvSpPr txBox="1">
            <a:spLocks noGrp="1"/>
          </p:cNvSpPr>
          <p:nvPr>
            <p:ph type="title"/>
          </p:nvPr>
        </p:nvSpPr>
        <p:spPr>
          <a:prstGeom prst="rect">
            <a:avLst/>
          </a:prstGeom>
        </p:spPr>
        <p:txBody>
          <a:bodyPr/>
          <a:lstStyle/>
          <a:p>
            <a:endParaRPr/>
          </a:p>
        </p:txBody>
      </p:sp>
      <p:pic>
        <p:nvPicPr>
          <p:cNvPr id="136" name="Object 4" descr="Object 4"/>
          <p:cNvPicPr>
            <a:picLocks noChangeAspect="1"/>
          </p:cNvPicPr>
          <p:nvPr/>
        </p:nvPicPr>
        <p:blipFill>
          <a:blip r:embed="rId2"/>
          <a:stretch>
            <a:fillRect/>
          </a:stretch>
        </p:blipFill>
        <p:spPr>
          <a:xfrm>
            <a:off x="0" y="0"/>
            <a:ext cx="9144000" cy="5636949"/>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5"/>
          <p:cNvSpPr txBox="1">
            <a:spLocks noGrp="1"/>
          </p:cNvSpPr>
          <p:nvPr>
            <p:ph type="title"/>
          </p:nvPr>
        </p:nvSpPr>
        <p:spPr>
          <a:prstGeom prst="rect">
            <a:avLst/>
          </a:prstGeom>
        </p:spPr>
        <p:txBody>
          <a:bodyPr/>
          <a:lstStyle/>
          <a:p>
            <a:endParaRPr/>
          </a:p>
        </p:txBody>
      </p:sp>
      <p:pic>
        <p:nvPicPr>
          <p:cNvPr id="139"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Rectangle 5"/>
          <p:cNvSpPr txBox="1">
            <a:spLocks noGrp="1"/>
          </p:cNvSpPr>
          <p:nvPr>
            <p:ph type="title"/>
          </p:nvPr>
        </p:nvSpPr>
        <p:spPr>
          <a:prstGeom prst="rect">
            <a:avLst/>
          </a:prstGeom>
        </p:spPr>
        <p:txBody>
          <a:bodyPr/>
          <a:lstStyle/>
          <a:p>
            <a:endParaRPr/>
          </a:p>
        </p:txBody>
      </p:sp>
      <p:pic>
        <p:nvPicPr>
          <p:cNvPr id="142"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pic>
        <p:nvPicPr>
          <p:cNvPr id="145"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5"/>
          <p:cNvSpPr txBox="1">
            <a:spLocks noGrp="1"/>
          </p:cNvSpPr>
          <p:nvPr>
            <p:ph type="title"/>
          </p:nvPr>
        </p:nvSpPr>
        <p:spPr>
          <a:prstGeom prst="rect">
            <a:avLst/>
          </a:prstGeom>
        </p:spPr>
        <p:txBody>
          <a:bodyPr/>
          <a:lstStyle/>
          <a:p>
            <a:endParaRPr/>
          </a:p>
        </p:txBody>
      </p:sp>
      <p:pic>
        <p:nvPicPr>
          <p:cNvPr id="148"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xfrm>
            <a:off x="468313" y="309016"/>
            <a:ext cx="3848194" cy="4168855"/>
          </a:xfrm>
          <a:prstGeom prst="rect">
            <a:avLst/>
          </a:prstGeom>
        </p:spPr>
        <p:txBody>
          <a:bodyPr/>
          <a:lstStyle/>
          <a:p>
            <a:pPr algn="l">
              <a:defRPr sz="3900" b="1">
                <a:solidFill>
                  <a:srgbClr val="C00000"/>
                </a:solidFill>
              </a:defRPr>
            </a:pPr>
            <a:r>
              <a:rPr dirty="0"/>
              <a:t>Unit 6: Digital Certificates</a:t>
            </a:r>
            <a:br>
              <a:rPr dirty="0"/>
            </a:br>
            <a:r>
              <a:rPr sz="1800" b="0" dirty="0"/>
              <a:t>Introduction</a:t>
            </a:r>
            <a:br>
              <a:rPr sz="1800" b="0" dirty="0"/>
            </a:br>
            <a:r>
              <a:rPr sz="1800" b="0" dirty="0"/>
              <a:t>Authentication Methods</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20B16675-7A22-684A-AA2E-C705EE10C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5"/>
          <p:cNvSpPr txBox="1">
            <a:spLocks noGrp="1"/>
          </p:cNvSpPr>
          <p:nvPr>
            <p:ph type="title"/>
          </p:nvPr>
        </p:nvSpPr>
        <p:spPr>
          <a:prstGeom prst="rect">
            <a:avLst/>
          </a:prstGeom>
        </p:spPr>
        <p:txBody>
          <a:bodyPr/>
          <a:lstStyle/>
          <a:p>
            <a:endParaRPr/>
          </a:p>
        </p:txBody>
      </p:sp>
      <p:pic>
        <p:nvPicPr>
          <p:cNvPr id="154"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7"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grpSp>
        <p:nvGrpSpPr>
          <p:cNvPr id="80" name="AAEAAQAAAAAAAANRAAAAJDhjMWFmYjJiLWZhYTctNDdiMi05NGQ4LTlmZjliYjk5MDE0YQ.png"/>
          <p:cNvGrpSpPr/>
          <p:nvPr/>
        </p:nvGrpSpPr>
        <p:grpSpPr>
          <a:xfrm>
            <a:off x="1101180" y="2080472"/>
            <a:ext cx="7420521" cy="2916979"/>
            <a:chOff x="0" y="0"/>
            <a:chExt cx="7420520" cy="2916978"/>
          </a:xfrm>
        </p:grpSpPr>
        <p:pic>
          <p:nvPicPr>
            <p:cNvPr id="78" name="AAEAAQAAAAAAAANRAAAAJDhjMWFmYjJiLWZhYTctNDdiMi05NGQ4LTlmZjliYjk5MDE0YQ.png" descr="AAEAAQAAAAAAAANRAAAAJDhjMWFmYjJiLWZhYTctNDdiMi05NGQ4LTlmZjliYjk5MDE0YQ.png"/>
            <p:cNvPicPr>
              <a:picLocks noChangeAspect="1"/>
            </p:cNvPicPr>
            <p:nvPr/>
          </p:nvPicPr>
          <p:blipFill>
            <a:blip r:embed="rId2"/>
            <a:stretch>
              <a:fillRect/>
            </a:stretch>
          </p:blipFill>
          <p:spPr>
            <a:xfrm>
              <a:off x="203200" y="203200"/>
              <a:ext cx="7014121" cy="2472479"/>
            </a:xfrm>
            <a:prstGeom prst="rect">
              <a:avLst/>
            </a:prstGeom>
            <a:ln w="12700" cap="flat">
              <a:noFill/>
              <a:miter lim="400000"/>
            </a:ln>
            <a:effectLst/>
          </p:spPr>
        </p:pic>
        <p:pic>
          <p:nvPicPr>
            <p:cNvPr id="79" name="AAEAAQAAAAAAAANRAAAAJDhjMWFmYjJiLWZhYTctNDdiMi05NGQ4LTlmZjliYjk5MDE0YQ.png" descr="AAEAAQAAAAAAAANRAAAAJDhjMWFmYjJiLWZhYTctNDdiMi05NGQ4LTlmZjliYjk5MDE0YQ.png"/>
            <p:cNvPicPr>
              <a:picLocks noChangeAspect="1"/>
            </p:cNvPicPr>
            <p:nvPr/>
          </p:nvPicPr>
          <p:blipFill>
            <a:blip r:embed="rId3"/>
            <a:stretch>
              <a:fillRect/>
            </a:stretch>
          </p:blipFill>
          <p:spPr>
            <a:xfrm>
              <a:off x="0" y="0"/>
              <a:ext cx="7420521" cy="2916979"/>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80"/>
                                        </p:tgtEl>
                                        <p:attrNameLst>
                                          <p:attrName>style.visibility</p:attrName>
                                        </p:attrNameLst>
                                      </p:cBhvr>
                                      <p:to>
                                        <p:strVal val="visible"/>
                                      </p:to>
                                    </p:set>
                                    <p:anim calcmode="lin" valueType="num">
                                      <p:cBhvr>
                                        <p:cTn id="7" dur="1000" fill="hold"/>
                                        <p:tgtEl>
                                          <p:spTgt spid="80"/>
                                        </p:tgtEl>
                                        <p:attrNameLst>
                                          <p:attrName>ppt_x</p:attrName>
                                        </p:attrNameLst>
                                      </p:cBhvr>
                                      <p:tavLst>
                                        <p:tav tm="0">
                                          <p:val>
                                            <p:strVal val="0-#ppt_w/2"/>
                                          </p:val>
                                        </p:tav>
                                        <p:tav tm="100000">
                                          <p:val>
                                            <p:strVal val="#ppt_x"/>
                                          </p:val>
                                        </p:tav>
                                      </p:tavLst>
                                    </p:anim>
                                    <p:anim calcmode="lin" valueType="num">
                                      <p:cBhvr>
                                        <p:cTn id="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5"/>
          <p:cNvSpPr txBox="1">
            <a:spLocks noGrp="1"/>
          </p:cNvSpPr>
          <p:nvPr>
            <p:ph type="title"/>
          </p:nvPr>
        </p:nvSpPr>
        <p:spPr>
          <a:prstGeom prst="rect">
            <a:avLst/>
          </a:prstGeom>
        </p:spPr>
        <p:txBody>
          <a:bodyPr/>
          <a:lstStyle/>
          <a:p>
            <a:endParaRPr/>
          </a:p>
        </p:txBody>
      </p:sp>
      <p:pic>
        <p:nvPicPr>
          <p:cNvPr id="157"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5"/>
          <p:cNvSpPr txBox="1">
            <a:spLocks noGrp="1"/>
          </p:cNvSpPr>
          <p:nvPr>
            <p:ph type="title"/>
          </p:nvPr>
        </p:nvSpPr>
        <p:spPr>
          <a:prstGeom prst="rect">
            <a:avLst/>
          </a:prstGeom>
        </p:spPr>
        <p:txBody>
          <a:bodyPr/>
          <a:lstStyle/>
          <a:p>
            <a:endParaRPr/>
          </a:p>
        </p:txBody>
      </p:sp>
      <p:pic>
        <p:nvPicPr>
          <p:cNvPr id="160"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5"/>
          <p:cNvSpPr txBox="1">
            <a:spLocks noGrp="1"/>
          </p:cNvSpPr>
          <p:nvPr>
            <p:ph type="title"/>
          </p:nvPr>
        </p:nvSpPr>
        <p:spPr>
          <a:prstGeom prst="rect">
            <a:avLst/>
          </a:prstGeom>
        </p:spPr>
        <p:txBody>
          <a:bodyPr/>
          <a:lstStyle/>
          <a:p>
            <a:endParaRPr/>
          </a:p>
        </p:txBody>
      </p:sp>
      <p:pic>
        <p:nvPicPr>
          <p:cNvPr id="163"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5"/>
          <p:cNvSpPr txBox="1">
            <a:spLocks noGrp="1"/>
          </p:cNvSpPr>
          <p:nvPr>
            <p:ph type="title"/>
          </p:nvPr>
        </p:nvSpPr>
        <p:spPr>
          <a:prstGeom prst="rect">
            <a:avLst/>
          </a:prstGeom>
        </p:spPr>
        <p:txBody>
          <a:bodyPr/>
          <a:lstStyle/>
          <a:p>
            <a:endParaRPr/>
          </a:p>
        </p:txBody>
      </p:sp>
      <p:pic>
        <p:nvPicPr>
          <p:cNvPr id="166"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noGrp="1"/>
          </p:cNvSpPr>
          <p:nvPr>
            <p:ph type="title"/>
          </p:nvPr>
        </p:nvSpPr>
        <p:spPr>
          <a:xfrm>
            <a:off x="239712" y="614213"/>
            <a:ext cx="5327651" cy="3686474"/>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C1FBC982-7AD6-1A40-9010-EC2222A28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5"/>
          <p:cNvSpPr txBox="1">
            <a:spLocks noGrp="1"/>
          </p:cNvSpPr>
          <p:nvPr>
            <p:ph type="title"/>
          </p:nvPr>
        </p:nvSpPr>
        <p:spPr>
          <a:prstGeom prst="rect">
            <a:avLst/>
          </a:prstGeom>
        </p:spPr>
        <p:txBody>
          <a:bodyPr/>
          <a:lstStyle/>
          <a:p>
            <a:endParaRPr/>
          </a:p>
        </p:txBody>
      </p:sp>
      <p:pic>
        <p:nvPicPr>
          <p:cNvPr id="172"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5"/>
          <p:cNvSpPr txBox="1">
            <a:spLocks noGrp="1"/>
          </p:cNvSpPr>
          <p:nvPr>
            <p:ph type="title"/>
          </p:nvPr>
        </p:nvSpPr>
        <p:spPr>
          <a:prstGeom prst="rect">
            <a:avLst/>
          </a:prstGeom>
        </p:spPr>
        <p:txBody>
          <a:bodyPr/>
          <a:lstStyle/>
          <a:p>
            <a:endParaRPr/>
          </a:p>
        </p:txBody>
      </p:sp>
      <p:pic>
        <p:nvPicPr>
          <p:cNvPr id="175"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5"/>
          <p:cNvSpPr txBox="1">
            <a:spLocks noGrp="1"/>
          </p:cNvSpPr>
          <p:nvPr>
            <p:ph type="title"/>
          </p:nvPr>
        </p:nvSpPr>
        <p:spPr>
          <a:prstGeom prst="rect">
            <a:avLst/>
          </a:prstGeom>
        </p:spPr>
        <p:txBody>
          <a:bodyPr/>
          <a:lstStyle/>
          <a:p>
            <a:endParaRPr/>
          </a:p>
        </p:txBody>
      </p:sp>
      <p:pic>
        <p:nvPicPr>
          <p:cNvPr id="178"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5"/>
          <p:cNvSpPr txBox="1">
            <a:spLocks noGrp="1"/>
          </p:cNvSpPr>
          <p:nvPr>
            <p:ph type="title"/>
          </p:nvPr>
        </p:nvSpPr>
        <p:spPr>
          <a:prstGeom prst="rect">
            <a:avLst/>
          </a:prstGeom>
        </p:spPr>
        <p:txBody>
          <a:bodyPr/>
          <a:lstStyle/>
          <a:p>
            <a:endParaRPr/>
          </a:p>
        </p:txBody>
      </p:sp>
      <p:pic>
        <p:nvPicPr>
          <p:cNvPr id="181"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5"/>
          <p:cNvSpPr txBox="1">
            <a:spLocks noGrp="1"/>
          </p:cNvSpPr>
          <p:nvPr>
            <p:ph type="title"/>
          </p:nvPr>
        </p:nvSpPr>
        <p:spPr>
          <a:prstGeom prst="rect">
            <a:avLst/>
          </a:prstGeom>
        </p:spPr>
        <p:txBody>
          <a:bodyPr/>
          <a:lstStyle/>
          <a:p>
            <a:endParaRPr/>
          </a:p>
        </p:txBody>
      </p:sp>
      <p:pic>
        <p:nvPicPr>
          <p:cNvPr id="184"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DAA6-A27B-5A42-8D6D-8F1313F31F4F}"/>
              </a:ext>
            </a:extLst>
          </p:cNvPr>
          <p:cNvSpPr>
            <a:spLocks noGrp="1"/>
          </p:cNvSpPr>
          <p:nvPr>
            <p:ph type="title"/>
          </p:nvPr>
        </p:nvSpPr>
        <p:spPr/>
        <p:txBody>
          <a:bodyPr/>
          <a:lstStyle/>
          <a:p>
            <a:r>
              <a:rPr lang="en-US" dirty="0"/>
              <a:t>Public Key Encryption Methods</a:t>
            </a:r>
          </a:p>
        </p:txBody>
      </p:sp>
      <p:sp>
        <p:nvSpPr>
          <p:cNvPr id="3" name="Text Placeholder 2">
            <a:extLst>
              <a:ext uri="{FF2B5EF4-FFF2-40B4-BE49-F238E27FC236}">
                <a16:creationId xmlns:a16="http://schemas.microsoft.com/office/drawing/2014/main" id="{F16A79FB-6AC2-1F4A-A642-D9F8F5F63AD3}"/>
              </a:ext>
            </a:extLst>
          </p:cNvPr>
          <p:cNvSpPr>
            <a:spLocks noGrp="1"/>
          </p:cNvSpPr>
          <p:nvPr>
            <p:ph type="body" idx="1"/>
          </p:nvPr>
        </p:nvSpPr>
        <p:spPr/>
        <p:txBody>
          <a:bodyPr/>
          <a:lstStyle/>
          <a:p>
            <a:endParaRPr lang="en-US"/>
          </a:p>
        </p:txBody>
      </p:sp>
      <p:pic>
        <p:nvPicPr>
          <p:cNvPr id="5122" name="Picture 2">
            <a:extLst>
              <a:ext uri="{FF2B5EF4-FFF2-40B4-BE49-F238E27FC236}">
                <a16:creationId xmlns:a16="http://schemas.microsoft.com/office/drawing/2014/main" id="{DF7AB37E-AAA4-B14E-B502-89DB9FC3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2" y="921136"/>
            <a:ext cx="8720488" cy="473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2849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5"/>
          <p:cNvSpPr txBox="1">
            <a:spLocks noGrp="1"/>
          </p:cNvSpPr>
          <p:nvPr>
            <p:ph type="title"/>
          </p:nvPr>
        </p:nvSpPr>
        <p:spPr>
          <a:prstGeom prst="rect">
            <a:avLst/>
          </a:prstGeom>
        </p:spPr>
        <p:txBody>
          <a:bodyPr/>
          <a:lstStyle/>
          <a:p>
            <a:endParaRPr/>
          </a:p>
        </p:txBody>
      </p:sp>
      <p:pic>
        <p:nvPicPr>
          <p:cNvPr id="187"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468312" y="722362"/>
            <a:ext cx="5327651" cy="4399261"/>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p>
          <a:p>
            <a:pPr algn="l">
              <a:defRPr sz="3900" b="1">
                <a:solidFill>
                  <a:srgbClr val="C00000"/>
                </a:solidFill>
              </a:defRPr>
            </a:pPr>
            <a:r>
              <a:rPr sz="1800" b="0" dirty="0"/>
              <a:t>Certificate Creation</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4" name="Picture 3" descr="Text, letter&#10;&#10;Description automatically generated">
            <a:extLst>
              <a:ext uri="{FF2B5EF4-FFF2-40B4-BE49-F238E27FC236}">
                <a16:creationId xmlns:a16="http://schemas.microsoft.com/office/drawing/2014/main" id="{75B16928-062A-9F4F-B631-DD49CDE00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981" y="1097812"/>
            <a:ext cx="4692501" cy="3519376"/>
          </a:xfrm>
          <a:prstGeom prst="rect">
            <a:avLst/>
          </a:prstGeom>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5"/>
          <p:cNvSpPr txBox="1">
            <a:spLocks noGrp="1"/>
          </p:cNvSpPr>
          <p:nvPr>
            <p:ph type="title"/>
          </p:nvPr>
        </p:nvSpPr>
        <p:spPr>
          <a:prstGeom prst="rect">
            <a:avLst/>
          </a:prstGeom>
        </p:spPr>
        <p:txBody>
          <a:bodyPr/>
          <a:lstStyle/>
          <a:p>
            <a:endParaRPr/>
          </a:p>
        </p:txBody>
      </p:sp>
      <p:pic>
        <p:nvPicPr>
          <p:cNvPr id="193" name="0*-tJBF07rGDiKMDzX.jpg" descr="0*-tJBF07rGDiKMDzX.jpg"/>
          <p:cNvPicPr>
            <a:picLocks noChangeAspect="1"/>
          </p:cNvPicPr>
          <p:nvPr/>
        </p:nvPicPr>
        <p:blipFill>
          <a:blip r:embed="rId2"/>
          <a:stretch>
            <a:fillRect/>
          </a:stretch>
        </p:blipFill>
        <p:spPr>
          <a:xfrm>
            <a:off x="1020682" y="69715"/>
            <a:ext cx="7102636" cy="5575570"/>
          </a:xfrm>
          <a:prstGeom prst="rect">
            <a:avLst/>
          </a:prstGeom>
          <a:ln w="12700">
            <a:miter lim="400000"/>
          </a:ln>
        </p:spPr>
      </p:pic>
      <p:grpSp>
        <p:nvGrpSpPr>
          <p:cNvPr id="196" name="0*ghKTZVG0LYweYfou.jpg"/>
          <p:cNvGrpSpPr/>
          <p:nvPr/>
        </p:nvGrpSpPr>
        <p:grpSpPr>
          <a:xfrm>
            <a:off x="1445307" y="228865"/>
            <a:ext cx="12531330" cy="11212516"/>
            <a:chOff x="116573" y="-400450"/>
            <a:chExt cx="13488056" cy="12012073"/>
          </a:xfrm>
        </p:grpSpPr>
        <p:pic>
          <p:nvPicPr>
            <p:cNvPr id="195" name="0*ghKTZVG0LYweYfou.jpg" descr="0*ghKTZVG0LYweYfou.jpg"/>
            <p:cNvPicPr>
              <a:picLocks noChangeAspect="1"/>
            </p:cNvPicPr>
            <p:nvPr/>
          </p:nvPicPr>
          <p:blipFill>
            <a:blip r:embed="rId3"/>
            <a:stretch>
              <a:fillRect/>
            </a:stretch>
          </p:blipFill>
          <p:spPr>
            <a:xfrm>
              <a:off x="116573" y="-400450"/>
              <a:ext cx="5310806" cy="5421911"/>
            </a:xfrm>
            <a:prstGeom prst="rect">
              <a:avLst/>
            </a:prstGeom>
            <a:ln>
              <a:noFill/>
            </a:ln>
            <a:effectLst/>
          </p:spPr>
        </p:pic>
        <p:pic>
          <p:nvPicPr>
            <p:cNvPr id="194" name="0*ghKTZVG0LYweYfou.jpg" descr="0*ghKTZVG0LYweYfou.jpg"/>
            <p:cNvPicPr>
              <a:picLocks/>
            </p:cNvPicPr>
            <p:nvPr/>
          </p:nvPicPr>
          <p:blipFill>
            <a:blip r:embed="rId4"/>
            <a:stretch>
              <a:fillRect/>
            </a:stretch>
          </p:blipFill>
          <p:spPr>
            <a:xfrm>
              <a:off x="5730629" y="3543298"/>
              <a:ext cx="7874000" cy="8068325"/>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96"/>
                                        </p:tgtEl>
                                        <p:attrNameLst>
                                          <p:attrName>style.visibility</p:attrName>
                                        </p:attrNameLst>
                                      </p:cBhvr>
                                      <p:to>
                                        <p:strVal val="visible"/>
                                      </p:to>
                                    </p:set>
                                    <p:anim calcmode="lin" valueType="num">
                                      <p:cBhvr>
                                        <p:cTn id="7" dur="1000" fill="hold"/>
                                        <p:tgtEl>
                                          <p:spTgt spid="196"/>
                                        </p:tgtEl>
                                        <p:attrNameLst>
                                          <p:attrName>ppt_x</p:attrName>
                                        </p:attrNameLst>
                                      </p:cBhvr>
                                      <p:tavLst>
                                        <p:tav tm="0">
                                          <p:val>
                                            <p:strVal val="0-#ppt_w/2"/>
                                          </p:val>
                                        </p:tav>
                                        <p:tav tm="100000">
                                          <p:val>
                                            <p:strVal val="#ppt_x"/>
                                          </p:val>
                                        </p:tav>
                                      </p:tavLst>
                                    </p:anim>
                                    <p:anim calcmode="lin" valueType="num">
                                      <p:cBhvr>
                                        <p:cTn id="8" dur="1000" fill="hold"/>
                                        <p:tgtEl>
                                          <p:spTgt spid="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5"/>
          <p:cNvSpPr txBox="1">
            <a:spLocks noGrp="1"/>
          </p:cNvSpPr>
          <p:nvPr>
            <p:ph type="title"/>
          </p:nvPr>
        </p:nvSpPr>
        <p:spPr>
          <a:prstGeom prst="rect">
            <a:avLst/>
          </a:prstGeom>
        </p:spPr>
        <p:txBody>
          <a:bodyPr/>
          <a:lstStyle/>
          <a:p>
            <a:endParaRPr/>
          </a:p>
        </p:txBody>
      </p:sp>
      <p:pic>
        <p:nvPicPr>
          <p:cNvPr id="199" name="1*4AaR2uZAcu23xpsErNVULw.png" descr="1*4AaR2uZAcu23xpsErNVULw.png"/>
          <p:cNvPicPr>
            <a:picLocks noChangeAspect="1"/>
          </p:cNvPicPr>
          <p:nvPr/>
        </p:nvPicPr>
        <p:blipFill>
          <a:blip r:embed="rId2"/>
          <a:stretch>
            <a:fillRect/>
          </a:stretch>
        </p:blipFill>
        <p:spPr>
          <a:xfrm>
            <a:off x="311904" y="1351620"/>
            <a:ext cx="1924821" cy="1924821"/>
          </a:xfrm>
          <a:prstGeom prst="rect">
            <a:avLst/>
          </a:prstGeom>
          <a:ln w="12700">
            <a:miter lim="400000"/>
          </a:ln>
        </p:spPr>
      </p:pic>
      <p:pic>
        <p:nvPicPr>
          <p:cNvPr id="200" name="1*iF-0IiSrX16m5tHXIqNnIA.png" descr="1*iF-0IiSrX16m5tHXIqNnIA.png"/>
          <p:cNvPicPr>
            <a:picLocks noChangeAspect="1"/>
          </p:cNvPicPr>
          <p:nvPr/>
        </p:nvPicPr>
        <p:blipFill>
          <a:blip r:embed="rId3"/>
          <a:stretch>
            <a:fillRect/>
          </a:stretch>
        </p:blipFill>
        <p:spPr>
          <a:xfrm>
            <a:off x="2810231" y="2029989"/>
            <a:ext cx="5706180" cy="2920007"/>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5"/>
          <p:cNvSpPr txBox="1">
            <a:spLocks noGrp="1"/>
          </p:cNvSpPr>
          <p:nvPr>
            <p:ph type="title"/>
          </p:nvPr>
        </p:nvSpPr>
        <p:spPr>
          <a:prstGeom prst="rect">
            <a:avLst/>
          </a:prstGeom>
        </p:spPr>
        <p:txBody>
          <a:bodyPr/>
          <a:lstStyle/>
          <a:p>
            <a:endParaRPr/>
          </a:p>
        </p:txBody>
      </p:sp>
      <p:sp>
        <p:nvSpPr>
          <p:cNvPr id="203" name="-----BEGIN CERTIFICATE-----…"/>
          <p:cNvSpPr/>
          <p:nvPr/>
        </p:nvSpPr>
        <p:spPr>
          <a:xfrm>
            <a:off x="147913" y="245272"/>
            <a:ext cx="5210067" cy="403704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-----BEGIN CERTIFICATE-----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MIIEwTCCA6mgAwIBAgIRAO93GGFLfHwOCAAAAAAucZgwDQYJKoZIhvcNAQELBQAw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QjELMAkGA1UEBhMCVVMxHjAcBgNVBAoTFUdvb2dsZSBUcnVzdCBTZXJ2aWNlczET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MBEGA1UEAxMKR1RTIENBIDFPMTAeFw0yMDAyMTIxMTQ3NDFaFw0yMDA1MDYxMTQ3</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NDFaMGgxCzAJBgNVBAYTAlVTMRMwEQYDVQQIEwpDYWxpZm9ybmlhMRYwFAYDVQQH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Ew1Nb3VudGFpbiBWaWV3MRMwEQYDVQQKEwpHb29nbGUgTExDMRcwFQYDVQQDEw53</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d3cuZ29vZ2xlLmNvbTBZMBMGByqGSM49AgEGCCqGSM49AwEHA0IABCzzLJYFJb8W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TpQxWL0TySDvfEWCkMe7l81CFspT60knl13YILNdTM22sUwPycyogKjBSaQZ9Axi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hCeGEAiJkbejggJVMIICUTAOBgNVHQ8BAf8EBAMCB4AwEwYDVR0lBAwwCgYIKwYB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BQUHAwEwDAYDVR0TAQH/BAIwADAdBgNVHQ4EFgQU9Ty3t90o7UW9+Hc6kv/j9511</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BBwwHwYDVR0jBBgwFoAUmNH4bhDrz5vsYJ8YkBug630J/SswZAYIKwYBBQUHAQEE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WDBWMCcGCCsGAQUFBzABhhtodHRwOi8vb2NzcC5wa2kuZ29vZy9ndHMxbzEwKwYI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KwYBBQUHMAKGH2h0dHA6Ly9wa2kuZ29vZy9nc3IyL0dUUzFPMS5jcnQwGQYDVR0R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BBIwEIIOd3d3Lmdvb2dsZS5jb20wIQYDVR0gBBowGDAIBgZngQwBAgIwDAYKKwYB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BAHWeQIFAzAvBgNVHR8EKDAmMCSgIqAghh5odHRwOi8vY3JsLnBraS5nb29nL0dU</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UzFPMS5jcmwwggEFBgorBgEEAdZ5AgQCBIH2BIHzAPEAdgCyHgXMi6LNiiBOh2b5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K7mKJSBna9r6cOeySVMt74uQXgAAAXA5cNqwAAAEAwBHMEUCIQCojKtzOe8l1JYK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HmKnbt1puqT4AE3peMVAVk/WeWGp1QIgBvRMbNkwF6i8+JVv3CfTHKvFd8e00+GY</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PbXJZb1drKEAdwBep3P531bA57U2SH3QSeAyepGaDIShEhKEGHWWgXFFWAAAAXA5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cNrLAAAEAwBIMEYCIQCQSONppELPODh65oFT5ZAGsSQz4FsjNNZedgS7WqzLnQIh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AMAru0QUuoE3RWngfhI6W7n1kxkEmd0vSZTe6+Ql+JVuMA0GCSqGSIb3DQEBCwUA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A4IBAQCDU8CVusGstVk1lAmrtg3DyYhNV1UnKyLk3RrHKumwYz5mC25bWGoLVKvv</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pwxBN3zA329/9JZq0mnn0vmPMxjTDvh9sVQ7g4znwha/KJfzL8AZKUdldD9O+hDO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tlHtqVqITZPCAI/ANvbHdZiMEePB8eA+oTiw2ucChqLlsop5Mio8ckg7aXG4/QfC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AIDbvkoffK44rs4UEpsaqGe9QqMJjTuO7ZCZrFd1m3geq2ARKPHgPoPM6UbDdqgO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TNQo9C0F5ZlOkOgV/qshvpTO4YzE7TB2U571eYEqNXH48syVx8XSk3P7FjM7FIZ2</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IzbJSEipZJm8DsP10fFXpToIn+zK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-----END CERTIFICATE-----</a:t>
            </a:r>
          </a:p>
        </p:txBody>
      </p:sp>
      <p:sp>
        <p:nvSpPr>
          <p:cNvPr id="204" name="PEM"/>
          <p:cNvSpPr/>
          <p:nvPr/>
        </p:nvSpPr>
        <p:spPr>
          <a:xfrm>
            <a:off x="2428838" y="-14047"/>
            <a:ext cx="1270001" cy="477544"/>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defRPr>
                <a:solidFill>
                  <a:srgbClr val="FFFFFF"/>
                </a:solidFill>
              </a:defRPr>
            </a:lvl1pPr>
          </a:lstStyle>
          <a:p>
            <a:r>
              <a:t>PEM</a:t>
            </a:r>
          </a:p>
        </p:txBody>
      </p:sp>
      <p:sp>
        <p:nvSpPr>
          <p:cNvPr id="205" name="openssl x509 -outform der -in www-google-com.pem -out google.crt…"/>
          <p:cNvSpPr/>
          <p:nvPr/>
        </p:nvSpPr>
        <p:spPr>
          <a:xfrm>
            <a:off x="43972" y="4555948"/>
            <a:ext cx="6707505" cy="802329"/>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a:defRPr>
                <a:solidFill>
                  <a:srgbClr val="FFFFFF"/>
                </a:solidFill>
              </a:defRPr>
            </a:pPr>
            <a:r>
              <a:t>openssl x509 -outform der -in www-google-com.pem -out google.crt</a:t>
            </a:r>
          </a:p>
          <a:p>
            <a:pPr>
              <a:defRPr>
                <a:solidFill>
                  <a:srgbClr val="FFFFFF"/>
                </a:solidFill>
              </a:defRPr>
            </a:pPr>
            <a:r>
              <a:t>openssl pkcs12 -export -in server.pem -out keystore.pkcs12</a:t>
            </a:r>
            <a:r>
              <a:rPr>
                <a:latin typeface="Times"/>
                <a:ea typeface="Times"/>
                <a:cs typeface="Times"/>
                <a:sym typeface="Times"/>
              </a:rPr>
              <a:t> </a:t>
            </a:r>
          </a:p>
        </p:txBody>
      </p:sp>
      <p:sp>
        <p:nvSpPr>
          <p:cNvPr id="206" name="DER…"/>
          <p:cNvSpPr/>
          <p:nvPr/>
        </p:nvSpPr>
        <p:spPr>
          <a:xfrm>
            <a:off x="6876851" y="4895519"/>
            <a:ext cx="1858366" cy="665687"/>
          </a:xfrm>
          <a:prstGeom prst="rect">
            <a:avLst/>
          </a:prstGeom>
          <a:gradFill>
            <a:gsLst>
              <a:gs pos="0">
                <a:srgbClr val="2A869F"/>
              </a:gs>
              <a:gs pos="80000">
                <a:srgbClr val="37B1D1"/>
              </a:gs>
              <a:gs pos="100000">
                <a:srgbClr val="34B3D5"/>
              </a:gs>
            </a:gsLst>
            <a:lin ang="16200000"/>
          </a:gradFill>
          <a:ln>
            <a:solidFill>
              <a:srgbClr val="46AAC4"/>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a:defRPr>
                <a:solidFill>
                  <a:srgbClr val="FFFFFF"/>
                </a:solidFill>
              </a:defRPr>
            </a:pPr>
            <a:r>
              <a:t>DER</a:t>
            </a:r>
          </a:p>
          <a:p>
            <a:pPr>
              <a:defRPr>
                <a:solidFill>
                  <a:srgbClr val="FFFFFF"/>
                </a:solidFill>
              </a:defRPr>
            </a:pPr>
            <a:r>
              <a:t>CER</a:t>
            </a:r>
          </a:p>
        </p:txBody>
      </p:sp>
      <p:sp>
        <p:nvSpPr>
          <p:cNvPr id="207" name="Binary"/>
          <p:cNvSpPr txBox="1"/>
          <p:nvPr/>
        </p:nvSpPr>
        <p:spPr>
          <a:xfrm>
            <a:off x="7572021" y="4541740"/>
            <a:ext cx="694840"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Binary</a:t>
            </a:r>
          </a:p>
        </p:txBody>
      </p:sp>
      <p:sp>
        <p:nvSpPr>
          <p:cNvPr id="208" name="Base64"/>
          <p:cNvSpPr txBox="1"/>
          <p:nvPr/>
        </p:nvSpPr>
        <p:spPr>
          <a:xfrm>
            <a:off x="5470504" y="1742753"/>
            <a:ext cx="772863"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Base64</a:t>
            </a:r>
          </a:p>
        </p:txBody>
      </p:sp>
      <p:sp>
        <p:nvSpPr>
          <p:cNvPr id="209" name="X.509 Certificate (PEM)…"/>
          <p:cNvSpPr/>
          <p:nvPr/>
        </p:nvSpPr>
        <p:spPr>
          <a:xfrm>
            <a:off x="226377" y="1364367"/>
            <a:ext cx="4859475" cy="2290712"/>
          </a:xfrm>
          <a:prstGeom prst="rect">
            <a:avLst/>
          </a:prstGeom>
          <a:solidFill>
            <a:schemeClr val="accent4">
              <a:satOff val="-1335"/>
              <a:lumOff val="-10274"/>
            </a:schemeClr>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t>X.509 Certificate (PEM) </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t>X.509 Certificate (DER) </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t>X.509 Certificate (PKCS#7)</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endParaRPr/>
          </a:p>
          <a:p>
            <a:pPr>
              <a:defRPr sz="1600">
                <a:solidFill>
                  <a:srgbClr val="FFFFFF"/>
                </a:solidFill>
                <a:latin typeface="Arial"/>
                <a:ea typeface="Arial"/>
                <a:cs typeface="Arial"/>
                <a:sym typeface="Arial"/>
              </a:defRPr>
            </a:pPr>
            <a:r>
              <a:t>PKCS#1 v2 - Padding for Public Key</a:t>
            </a:r>
          </a:p>
          <a:p>
            <a:pPr defTabSz="457200">
              <a:defRPr sz="1600">
                <a:solidFill>
                  <a:srgbClr val="FFFFFF"/>
                </a:solidFill>
                <a:latin typeface="Arial"/>
                <a:ea typeface="Arial"/>
                <a:cs typeface="Arial"/>
                <a:sym typeface="Arial"/>
              </a:defRPr>
            </a:pPr>
            <a:endParaRPr/>
          </a:p>
          <a:p>
            <a:pPr defTabSz="457200">
              <a:defRPr sz="1600">
                <a:solidFill>
                  <a:srgbClr val="FFFFFF"/>
                </a:solidFill>
                <a:latin typeface="Arial"/>
                <a:ea typeface="Arial"/>
                <a:cs typeface="Arial"/>
                <a:sym typeface="Arial"/>
              </a:defRPr>
            </a:pPr>
            <a:r>
              <a:t>PKCS #7 v1.5  - Cryptography Message Syntax</a:t>
            </a:r>
          </a:p>
          <a:p>
            <a:pPr defTabSz="457200">
              <a:defRPr sz="1600">
                <a:solidFill>
                  <a:srgbClr val="FFFFFF"/>
                </a:solidFill>
                <a:latin typeface="Arial"/>
                <a:ea typeface="Arial"/>
                <a:cs typeface="Arial"/>
                <a:sym typeface="Arial"/>
              </a:defRPr>
            </a:pPr>
            <a:endParaRPr/>
          </a:p>
          <a:p>
            <a:pPr defTabSz="457200">
              <a:defRPr sz="1600">
                <a:solidFill>
                  <a:srgbClr val="FFFFFF"/>
                </a:solidFill>
                <a:latin typeface="Arial"/>
                <a:ea typeface="Arial"/>
                <a:cs typeface="Arial"/>
                <a:sym typeface="Arial"/>
              </a:defRPr>
            </a:pPr>
            <a:r>
              <a:t>PKCS 10 v1.7 - Certificate Request Standard.</a:t>
            </a:r>
          </a:p>
          <a:p>
            <a:pPr defTabSz="457200">
              <a:defRPr sz="1200">
                <a:latin typeface="Times"/>
                <a:ea typeface="Times"/>
                <a:cs typeface="Times"/>
                <a:sym typeface="Times"/>
              </a:defRPr>
            </a:pPr>
            <a:endParaRPr/>
          </a:p>
          <a:p>
            <a:pPr marL="457200" indent="-317500" defTabSz="457200">
              <a:buClr>
                <a:srgbClr val="000000"/>
              </a:buClr>
              <a:buSzPct val="100000"/>
              <a:buFont typeface="Times"/>
              <a:buChar char="•"/>
              <a:defRPr sz="1200">
                <a:latin typeface="Times"/>
                <a:ea typeface="Times"/>
                <a:cs typeface="Times"/>
                <a:sym typeface="Times"/>
              </a:defRPr>
            </a:pPr>
            <a:endParaRPr/>
          </a:p>
          <a:p>
            <a:pPr marL="457200" indent="-457200" defTabSz="457200">
              <a:tabLst>
                <a:tab pos="139700" algn="l"/>
                <a:tab pos="457200" algn="l"/>
              </a:tabLst>
              <a:defRPr sz="1200">
                <a:latin typeface="Times"/>
                <a:ea typeface="Times"/>
                <a:cs typeface="Times"/>
                <a:sym typeface="Times"/>
              </a:defRPr>
            </a:pPr>
            <a:endParaRPr/>
          </a:p>
        </p:txBody>
      </p:sp>
      <p:sp>
        <p:nvSpPr>
          <p:cNvPr id="210" name="-----BEGIN PKCS7-----…"/>
          <p:cNvSpPr/>
          <p:nvPr/>
        </p:nvSpPr>
        <p:spPr>
          <a:xfrm>
            <a:off x="5412971" y="322644"/>
            <a:ext cx="4192847" cy="3549395"/>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-----BEGIN PKCS7-----</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MIIE8gYJKoZIhvcNAQcCoIIE4zCCBN8CAQExADALBgkqhkiG9w0BBwGgggTFMIIE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wTCCA6mgAwIBAgIRAO93GGFLfHwOCAAAAAAucZgwDQYJKoZIhvcNAQELBQAwQjEL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MAkGA1UEBhMCVVMxHjAcBgNVBAoTFUdvb2dsZSBUcnVzdCBTZXJ2aWNlczETMBEG</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A1UEAxMKR1RTIENBIDFPMTAeFw0yMDAyMTIxMTQ3NDFaFw0yMDA1MDYxMTQ3NDFa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MGgxCzAJBgNVBAYTAlVTMRMwEQYDVQQIEwpDYWxpZm9ybmlhMRYwFAYDVQQHEw1N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b3VudGFpbiBWaWV3MRMwEQYDVQQKEwpHb29nbGUgTExDMRcwFQYDVQQDEw53d3cu</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Z29vZ2xlLmNvbTBZMBMGByqGSM49AgEGCCqGSM49AwEHA0IABCzzLJYFJb8WTpQx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WL0TySDvfEWCkMe7l81CFspT60knl13YILNdTM22sUwPycyogKjBSaQZ9AxihCeG</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EAiJkbejggJVMIICUTAOBgNVHQ8BAf8EBAMCB4AwEwYDVR0lBAwwCgYIKwYBBQUH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AwEwDAYDVR0TAQH/BAIwADAdBgNVHQ4EFgQU9Ty3t90o7UW9+Hc6kv/j9511BBww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HwYDVR0jBBgwFoAUmNH4bhDrz5vsYJ8YkBug630J/SswZAYIKwYBBQUHAQEEWDBW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MCcGCCsGAQUFBzABhhtodHRwOi8vb2NzcC5wa2kuZ29vZy9ndHMxbzEwKwYIKwYB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BQUHMAKGH2h0dHA6Ly9wa2kuZ29vZy9nc3IyL0dUUzFPMS5jcnQwGQYDVR0RBBIw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EIIOd3d3Lmdvb2dsZS5jb20wIQYDVR0gBBowGDAIBgZngQwBAgIwDAYKKwYBBAHW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eQIFAzAvBgNVHR8EKDAmMCSgIqAghh5odHRwOi8vY3JsLnBraS5nb29nL0dUUzFP</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MS5jcmwwggEFBgorBgEEAdZ5AgQCBIH2BIHzAPEAdgCyHgXMi6LNiiBOh2b5K7mK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JSBna9r6cOeySVMt74uQXgAAAXA5cNqwAAAEAwBHMEUCIQCojKtzOe8l1JYKHmKn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bt1puqT4AE3peMVAVk/WeWGp1QIgBvRMbNkwF6i8+JVv3CfTHKvFd8e00+GYPbXJ</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Zb1drKEAdwBep3P531bA57U2SH3QSeAyepGaDIShEhKEGHWWgXFFWAAAAXA5cNrL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AAAEAwBIMEYCIQCQSONppELPODh65oFT5ZAGsSQz4FsjNNZedgS7WqzLnQIhAMAr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u0QUuoE3RWngfhI6W7n1kxkEmd0vSZTe6+Ql+JVuMA0GCSqGSIb3DQEBCwUAA4IB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AQCDU8CVusGstVk1lAmrtg3DyYhNV1UnKyLk3RrHKumwYz5mC25bWGoLVKvvpwxB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N3zA329/9JZq0mnn0vmPMxjTDvh9sVQ7g4znwha/KJfzL8AZKUdldD9O+hDOtlHt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qVqITZPCAI/ANvbHdZiMEePB8eA+oTiw2ucChqLlsop5Mio8ckg7aXG4/QfCAIDb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vkoffK44rs4UEpsaqGe9QqMJjTuO7ZCZrFd1m3geq2ARKPHgPoPM6UbDdqgOTNQo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9C0F5ZlOkOgV/qshvpTO4YzE7TB2U571eYEqNXH48syVx8XSk3P7FjM7FIZ2IzbJ</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SEipZJm8DsP10fFXpToIn+zKoQAxAA==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-----END PKCS7-----</a:t>
            </a:r>
          </a:p>
        </p:txBody>
      </p:sp>
      <p:sp>
        <p:nvSpPr>
          <p:cNvPr id="211" name="PKCS#7"/>
          <p:cNvSpPr/>
          <p:nvPr/>
        </p:nvSpPr>
        <p:spPr>
          <a:xfrm>
            <a:off x="7171033" y="107115"/>
            <a:ext cx="1270001" cy="477544"/>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defRPr>
                <a:solidFill>
                  <a:srgbClr val="FFFFFF"/>
                </a:solidFill>
              </a:defRPr>
            </a:lvl1pPr>
          </a:lstStyle>
          <a:p>
            <a:r>
              <a:t>PKCS#7</a:t>
            </a:r>
          </a:p>
        </p:txBody>
      </p:sp>
      <p:sp>
        <p:nvSpPr>
          <p:cNvPr id="212" name="Base64"/>
          <p:cNvSpPr txBox="1"/>
          <p:nvPr/>
        </p:nvSpPr>
        <p:spPr>
          <a:xfrm>
            <a:off x="7161975" y="3906740"/>
            <a:ext cx="772863"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Base64</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1"/>
          <p:cNvSpPr txBox="1">
            <a:spLocks noGrp="1"/>
          </p:cNvSpPr>
          <p:nvPr>
            <p:ph type="title"/>
          </p:nvPr>
        </p:nvSpPr>
        <p:spPr>
          <a:xfrm>
            <a:off x="468312" y="722362"/>
            <a:ext cx="5327651" cy="4399261"/>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92BE9906-3013-364D-AF17-56BC14001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ectangle 5"/>
          <p:cNvSpPr txBox="1">
            <a:spLocks noGrp="1"/>
          </p:cNvSpPr>
          <p:nvPr>
            <p:ph type="title"/>
          </p:nvPr>
        </p:nvSpPr>
        <p:spPr>
          <a:prstGeom prst="rect">
            <a:avLst/>
          </a:prstGeom>
        </p:spPr>
        <p:txBody>
          <a:bodyPr/>
          <a:lstStyle/>
          <a:p>
            <a:endParaRPr/>
          </a:p>
        </p:txBody>
      </p:sp>
      <p:pic>
        <p:nvPicPr>
          <p:cNvPr id="218"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5"/>
          <p:cNvSpPr txBox="1">
            <a:spLocks noGrp="1"/>
          </p:cNvSpPr>
          <p:nvPr>
            <p:ph type="title"/>
          </p:nvPr>
        </p:nvSpPr>
        <p:spPr>
          <a:prstGeom prst="rect">
            <a:avLst/>
          </a:prstGeom>
        </p:spPr>
        <p:txBody>
          <a:bodyPr/>
          <a:lstStyle/>
          <a:p>
            <a:endParaRPr/>
          </a:p>
        </p:txBody>
      </p:sp>
      <p:pic>
        <p:nvPicPr>
          <p:cNvPr id="221"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5"/>
          <p:cNvSpPr txBox="1">
            <a:spLocks noGrp="1"/>
          </p:cNvSpPr>
          <p:nvPr>
            <p:ph type="title"/>
          </p:nvPr>
        </p:nvSpPr>
        <p:spPr>
          <a:prstGeom prst="rect">
            <a:avLst/>
          </a:prstGeom>
        </p:spPr>
        <p:txBody>
          <a:bodyPr/>
          <a:lstStyle/>
          <a:p>
            <a:endParaRPr/>
          </a:p>
        </p:txBody>
      </p:sp>
      <p:pic>
        <p:nvPicPr>
          <p:cNvPr id="224"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5"/>
          <p:cNvSpPr txBox="1">
            <a:spLocks noGrp="1"/>
          </p:cNvSpPr>
          <p:nvPr>
            <p:ph type="title"/>
          </p:nvPr>
        </p:nvSpPr>
        <p:spPr>
          <a:prstGeom prst="rect">
            <a:avLst/>
          </a:prstGeom>
        </p:spPr>
        <p:txBody>
          <a:bodyPr/>
          <a:lstStyle/>
          <a:p>
            <a:endParaRPr/>
          </a:p>
        </p:txBody>
      </p:sp>
      <p:pic>
        <p:nvPicPr>
          <p:cNvPr id="227"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hapter 4: Public Key    RSA  Prof Bill Buchanan OBE http://asecuritysite.com/crypto04 http://asecuritysite.com/encryption"/>
          <p:cNvSpPr txBox="1">
            <a:spLocks noGrp="1"/>
          </p:cNvSpPr>
          <p:nvPr>
            <p:ph type="title" idx="4294967295"/>
          </p:nvPr>
        </p:nvSpPr>
        <p:spPr>
          <a:xfrm>
            <a:off x="468311" y="845641"/>
            <a:ext cx="5327653" cy="4184106"/>
          </a:xfrm>
          <a:prstGeom prst="rect">
            <a:avLst/>
          </a:prstGeom>
        </p:spPr>
        <p:txBody>
          <a:bodyPr lIns="45718" tIns="45718" rIns="45718" bIns="45718">
            <a:normAutofit fontScale="90000"/>
          </a:bodyPr>
          <a:lstStyle/>
          <a:p>
            <a:pPr defTabSz="786383">
              <a:lnSpc>
                <a:spcPct val="100000"/>
              </a:lnSpc>
              <a:defRPr sz="3700" b="1">
                <a:latin typeface="+mj-lt"/>
                <a:ea typeface="+mj-ea"/>
                <a:cs typeface="+mj-cs"/>
                <a:sym typeface="Calibri"/>
              </a:defRPr>
            </a:pPr>
            <a:r>
              <a:rPr lang="en-GB" dirty="0"/>
              <a:t>Unit 4:</a:t>
            </a:r>
            <a:r>
              <a:rPr dirty="0"/>
              <a:t> Public Key</a:t>
            </a:r>
            <a:br>
              <a:rPr dirty="0"/>
            </a:br>
            <a:br>
              <a:rPr dirty="0"/>
            </a:br>
            <a:br>
              <a:rPr dirty="0"/>
            </a:br>
            <a:br>
              <a:rPr dirty="0"/>
            </a:br>
            <a:r>
              <a:rPr sz="1700" b="0" dirty="0"/>
              <a:t>RSA</a:t>
            </a:r>
            <a:br>
              <a:rPr sz="1700" b="0" dirty="0"/>
            </a:br>
            <a:br>
              <a:rPr sz="1700" b="0" dirty="0"/>
            </a:br>
            <a:r>
              <a:rPr sz="2500" dirty="0">
                <a:solidFill>
                  <a:srgbClr val="000000"/>
                </a:solidFill>
              </a:rPr>
              <a:t>Prof Bill Buchanan OBE</a:t>
            </a:r>
            <a:br>
              <a:rPr sz="2500" dirty="0">
                <a:solidFill>
                  <a:srgbClr val="000000"/>
                </a:solidFill>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rsa</a:t>
            </a:r>
            <a:br>
              <a:rPr lang="en-GB" sz="1600" b="1" dirty="0">
                <a:sym typeface="Calibri"/>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ecc</a:t>
            </a:r>
            <a:br>
              <a:rPr lang="en-GB" sz="1600" b="1" dirty="0">
                <a:sym typeface="Calibri"/>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elgaml</a:t>
            </a:r>
            <a:br>
              <a:rPr sz="1700" b="0" dirty="0"/>
            </a:br>
            <a:endParaRPr sz="1700" b="0" dirty="0"/>
          </a:p>
        </p:txBody>
      </p:sp>
      <p:pic>
        <p:nvPicPr>
          <p:cNvPr id="3" name="Picture 2" descr="Text, letter&#10;&#10;Description automatically generated">
            <a:extLst>
              <a:ext uri="{FF2B5EF4-FFF2-40B4-BE49-F238E27FC236}">
                <a16:creationId xmlns:a16="http://schemas.microsoft.com/office/drawing/2014/main" id="{DD7BB2D6-C650-734D-BD42-BF6635741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042" y="1643406"/>
            <a:ext cx="4329920" cy="2811636"/>
          </a:xfrm>
          <a:prstGeom prst="rect">
            <a:avLst/>
          </a:prstGeom>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5"/>
          <p:cNvSpPr txBox="1">
            <a:spLocks noGrp="1"/>
          </p:cNvSpPr>
          <p:nvPr>
            <p:ph type="title"/>
          </p:nvPr>
        </p:nvSpPr>
        <p:spPr>
          <a:prstGeom prst="rect">
            <a:avLst/>
          </a:prstGeom>
        </p:spPr>
        <p:txBody>
          <a:bodyPr/>
          <a:lstStyle/>
          <a:p>
            <a:endParaRPr/>
          </a:p>
        </p:txBody>
      </p:sp>
      <p:pic>
        <p:nvPicPr>
          <p:cNvPr id="248"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68312" y="209897"/>
            <a:ext cx="5327651" cy="4965602"/>
          </a:xfrm>
          <a:prstGeom prst="rect">
            <a:avLst/>
          </a:prstGeom>
        </p:spPr>
        <p:txBody>
          <a:bodyPr/>
          <a:lstStyle/>
          <a:p>
            <a:pPr algn="l">
              <a:defRPr sz="3900" b="1">
                <a:solidFill>
                  <a:srgbClr val="C00000"/>
                </a:solidFill>
              </a:defRPr>
            </a:pPr>
            <a:r>
              <a:rPr dirty="0"/>
              <a:t>Chapter 6: Digital Certificates</a:t>
            </a:r>
            <a:br>
              <a:rPr dirty="0"/>
            </a:br>
            <a:r>
              <a:rPr sz="1800" b="0" dirty="0"/>
              <a:t>Introduction</a:t>
            </a:r>
            <a:br>
              <a:rPr sz="1800" b="0" dirty="0"/>
            </a:br>
            <a:r>
              <a:rPr sz="1800" b="0" dirty="0"/>
              <a:t>Authentication Methods</a:t>
            </a:r>
            <a:br>
              <a:rPr sz="1800" b="0" dirty="0"/>
            </a:br>
            <a:r>
              <a:rPr sz="1800" b="0" dirty="0"/>
              <a:t>PKI </a:t>
            </a:r>
            <a:br>
              <a:rPr sz="1800" b="0" dirty="0"/>
            </a:br>
            <a:r>
              <a:rPr sz="1800" b="0" dirty="0"/>
              <a:t>Digital Certificate Passing</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08580061-A8D2-CE49-AC56-9579E89F1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p:nvPr>
        </p:nvSpPr>
        <p:spPr>
          <a:prstGeom prst="rect">
            <a:avLst/>
          </a:prstGeom>
        </p:spPr>
        <p:txBody>
          <a:bodyPr/>
          <a:lstStyle/>
          <a:p>
            <a:endParaRPr/>
          </a:p>
        </p:txBody>
      </p:sp>
      <p:sp>
        <p:nvSpPr>
          <p:cNvPr id="254" name="Content Placeholder 2"/>
          <p:cNvSpPr txBox="1">
            <a:spLocks noGrp="1"/>
          </p:cNvSpPr>
          <p:nvPr>
            <p:ph type="body" idx="1"/>
          </p:nvPr>
        </p:nvSpPr>
        <p:spPr>
          <a:prstGeom prst="rect">
            <a:avLst/>
          </a:prstGeom>
        </p:spPr>
        <p:txBody>
          <a:bodyPr/>
          <a:lstStyle/>
          <a:p>
            <a:endParaRPr/>
          </a:p>
        </p:txBody>
      </p:sp>
      <p:pic>
        <p:nvPicPr>
          <p:cNvPr id="255" name="Picture 4" descr="Picture 4"/>
          <p:cNvPicPr>
            <a:picLocks noChangeAspect="1"/>
          </p:cNvPicPr>
          <p:nvPr/>
        </p:nvPicPr>
        <p:blipFill>
          <a:blip r:embed="rId2"/>
          <a:stretch>
            <a:fillRect/>
          </a:stretch>
        </p:blipFill>
        <p:spPr>
          <a:xfrm>
            <a:off x="0" y="1"/>
            <a:ext cx="9144000" cy="5759585"/>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prstGeom prst="rect">
            <a:avLst/>
          </a:prstGeom>
        </p:spPr>
        <p:txBody>
          <a:bodyPr/>
          <a:lstStyle/>
          <a:p>
            <a:endParaRPr/>
          </a:p>
        </p:txBody>
      </p:sp>
      <p:sp>
        <p:nvSpPr>
          <p:cNvPr id="258" name="Content Placeholder 2"/>
          <p:cNvSpPr txBox="1">
            <a:spLocks noGrp="1"/>
          </p:cNvSpPr>
          <p:nvPr>
            <p:ph type="body" idx="1"/>
          </p:nvPr>
        </p:nvSpPr>
        <p:spPr>
          <a:prstGeom prst="rect">
            <a:avLst/>
          </a:prstGeom>
        </p:spPr>
        <p:txBody>
          <a:bodyPr/>
          <a:lstStyle/>
          <a:p>
            <a:endParaRPr/>
          </a:p>
        </p:txBody>
      </p:sp>
      <p:pic>
        <p:nvPicPr>
          <p:cNvPr id="259" name="Picture 3" descr="Picture 3"/>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prstGeom prst="rect">
            <a:avLst/>
          </a:prstGeom>
        </p:spPr>
        <p:txBody>
          <a:bodyPr/>
          <a:lstStyle/>
          <a:p>
            <a:endParaRPr/>
          </a:p>
        </p:txBody>
      </p:sp>
      <p:sp>
        <p:nvSpPr>
          <p:cNvPr id="262" name="Content Placeholder 2"/>
          <p:cNvSpPr txBox="1">
            <a:spLocks noGrp="1"/>
          </p:cNvSpPr>
          <p:nvPr>
            <p:ph type="body" idx="1"/>
          </p:nvPr>
        </p:nvSpPr>
        <p:spPr>
          <a:prstGeom prst="rect">
            <a:avLst/>
          </a:prstGeom>
        </p:spPr>
        <p:txBody>
          <a:bodyPr/>
          <a:lstStyle/>
          <a:p>
            <a:endParaRPr/>
          </a:p>
        </p:txBody>
      </p:sp>
      <p:pic>
        <p:nvPicPr>
          <p:cNvPr id="263" name="Picture 4" descr="Picture 4"/>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prstGeom prst="rect">
            <a:avLst/>
          </a:prstGeom>
        </p:spPr>
        <p:txBody>
          <a:bodyPr/>
          <a:lstStyle/>
          <a:p>
            <a:endParaRPr/>
          </a:p>
        </p:txBody>
      </p:sp>
      <p:sp>
        <p:nvSpPr>
          <p:cNvPr id="266" name="Content Placeholder 2"/>
          <p:cNvSpPr txBox="1">
            <a:spLocks noGrp="1"/>
          </p:cNvSpPr>
          <p:nvPr>
            <p:ph type="body" idx="1"/>
          </p:nvPr>
        </p:nvSpPr>
        <p:spPr>
          <a:prstGeom prst="rect">
            <a:avLst/>
          </a:prstGeom>
        </p:spPr>
        <p:txBody>
          <a:bodyPr/>
          <a:lstStyle/>
          <a:p>
            <a:endParaRPr/>
          </a:p>
        </p:txBody>
      </p:sp>
      <p:pic>
        <p:nvPicPr>
          <p:cNvPr id="267" name="Picture 4" descr="Picture 4"/>
          <p:cNvPicPr>
            <a:picLocks noChangeAspect="1"/>
          </p:cNvPicPr>
          <p:nvPr/>
        </p:nvPicPr>
        <p:blipFill>
          <a:blip r:embed="rId2"/>
          <a:stretch>
            <a:fillRect/>
          </a:stretch>
        </p:blipFill>
        <p:spPr>
          <a:xfrm>
            <a:off x="35496" y="0"/>
            <a:ext cx="9108504" cy="573024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1"/>
          <p:cNvSpPr txBox="1">
            <a:spLocks noGrp="1"/>
          </p:cNvSpPr>
          <p:nvPr>
            <p:ph type="title"/>
          </p:nvPr>
        </p:nvSpPr>
        <p:spPr>
          <a:prstGeom prst="rect">
            <a:avLst/>
          </a:prstGeom>
        </p:spPr>
        <p:txBody>
          <a:bodyPr/>
          <a:lstStyle/>
          <a:p>
            <a:endParaRPr/>
          </a:p>
        </p:txBody>
      </p:sp>
      <p:sp>
        <p:nvSpPr>
          <p:cNvPr id="270" name="Content Placeholder 2"/>
          <p:cNvSpPr txBox="1">
            <a:spLocks noGrp="1"/>
          </p:cNvSpPr>
          <p:nvPr>
            <p:ph type="body" idx="1"/>
          </p:nvPr>
        </p:nvSpPr>
        <p:spPr>
          <a:prstGeom prst="rect">
            <a:avLst/>
          </a:prstGeom>
        </p:spPr>
        <p:txBody>
          <a:bodyPr/>
          <a:lstStyle/>
          <a:p>
            <a:endParaRPr/>
          </a:p>
        </p:txBody>
      </p:sp>
      <p:pic>
        <p:nvPicPr>
          <p:cNvPr id="271" name="Picture 4" descr="Picture 4"/>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itle 1"/>
          <p:cNvSpPr txBox="1">
            <a:spLocks noGrp="1"/>
          </p:cNvSpPr>
          <p:nvPr>
            <p:ph type="title"/>
          </p:nvPr>
        </p:nvSpPr>
        <p:spPr>
          <a:prstGeom prst="rect">
            <a:avLst/>
          </a:prstGeom>
        </p:spPr>
        <p:txBody>
          <a:bodyPr/>
          <a:lstStyle/>
          <a:p>
            <a:endParaRPr/>
          </a:p>
        </p:txBody>
      </p:sp>
      <p:sp>
        <p:nvSpPr>
          <p:cNvPr id="274" name="Content Placeholder 2"/>
          <p:cNvSpPr txBox="1">
            <a:spLocks noGrp="1"/>
          </p:cNvSpPr>
          <p:nvPr>
            <p:ph type="body" idx="1"/>
          </p:nvPr>
        </p:nvSpPr>
        <p:spPr>
          <a:prstGeom prst="rect">
            <a:avLst/>
          </a:prstGeom>
        </p:spPr>
        <p:txBody>
          <a:bodyPr/>
          <a:lstStyle/>
          <a:p>
            <a:endParaRPr/>
          </a:p>
        </p:txBody>
      </p:sp>
      <p:pic>
        <p:nvPicPr>
          <p:cNvPr id="275" name="Picture 3" descr="Picture 3"/>
          <p:cNvPicPr>
            <a:picLocks noChangeAspect="1"/>
          </p:cNvPicPr>
          <p:nvPr/>
        </p:nvPicPr>
        <p:blipFill>
          <a:blip r:embed="rId2"/>
          <a:stretch>
            <a:fillRect/>
          </a:stretch>
        </p:blipFill>
        <p:spPr>
          <a:xfrm>
            <a:off x="0" y="0"/>
            <a:ext cx="9144000" cy="573904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prstGeom prst="rect">
            <a:avLst/>
          </a:prstGeom>
        </p:spPr>
        <p:txBody>
          <a:bodyPr/>
          <a:lstStyle/>
          <a:p>
            <a:endParaRPr/>
          </a:p>
        </p:txBody>
      </p:sp>
      <p:sp>
        <p:nvSpPr>
          <p:cNvPr id="278" name="Content Placeholder 2"/>
          <p:cNvSpPr txBox="1">
            <a:spLocks noGrp="1"/>
          </p:cNvSpPr>
          <p:nvPr>
            <p:ph type="body" idx="1"/>
          </p:nvPr>
        </p:nvSpPr>
        <p:spPr>
          <a:prstGeom prst="rect">
            <a:avLst/>
          </a:prstGeom>
        </p:spPr>
        <p:txBody>
          <a:bodyPr/>
          <a:lstStyle/>
          <a:p>
            <a:endParaRPr/>
          </a:p>
        </p:txBody>
      </p:sp>
      <p:pic>
        <p:nvPicPr>
          <p:cNvPr id="279" name="Picture 3" descr="Picture 3"/>
          <p:cNvPicPr>
            <a:picLocks noChangeAspect="1"/>
          </p:cNvPicPr>
          <p:nvPr/>
        </p:nvPicPr>
        <p:blipFill>
          <a:blip r:embed="rId2"/>
          <a:stretch>
            <a:fillRect/>
          </a:stretch>
        </p:blipFill>
        <p:spPr>
          <a:xfrm>
            <a:off x="35496" y="0"/>
            <a:ext cx="9108504" cy="5732627"/>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1"/>
          <p:cNvSpPr txBox="1">
            <a:spLocks noGrp="1"/>
          </p:cNvSpPr>
          <p:nvPr>
            <p:ph type="title"/>
          </p:nvPr>
        </p:nvSpPr>
        <p:spPr>
          <a:prstGeom prst="rect">
            <a:avLst/>
          </a:prstGeom>
        </p:spPr>
        <p:txBody>
          <a:bodyPr/>
          <a:lstStyle/>
          <a:p>
            <a:endParaRPr/>
          </a:p>
        </p:txBody>
      </p:sp>
      <p:sp>
        <p:nvSpPr>
          <p:cNvPr id="282" name="Content Placeholder 2"/>
          <p:cNvSpPr txBox="1">
            <a:spLocks noGrp="1"/>
          </p:cNvSpPr>
          <p:nvPr>
            <p:ph type="body" idx="1"/>
          </p:nvPr>
        </p:nvSpPr>
        <p:spPr>
          <a:prstGeom prst="rect">
            <a:avLst/>
          </a:prstGeom>
        </p:spPr>
        <p:txBody>
          <a:bodyPr/>
          <a:lstStyle/>
          <a:p>
            <a:endParaRPr/>
          </a:p>
        </p:txBody>
      </p:sp>
      <p:pic>
        <p:nvPicPr>
          <p:cNvPr id="283" name="Picture 3" descr="Picture 3"/>
          <p:cNvPicPr>
            <a:picLocks noChangeAspect="1"/>
          </p:cNvPicPr>
          <p:nvPr/>
        </p:nvPicPr>
        <p:blipFill>
          <a:blip r:embed="rId2"/>
          <a:stretch>
            <a:fillRect/>
          </a:stretch>
        </p:blipFill>
        <p:spPr>
          <a:xfrm>
            <a:off x="0" y="0"/>
            <a:ext cx="9144000" cy="572321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86"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87" name="image.png" descr="image.png"/>
          <p:cNvPicPr>
            <a:picLocks noChangeAspect="1"/>
          </p:cNvPicPr>
          <p:nvPr/>
        </p:nvPicPr>
        <p:blipFill>
          <a:blip r:embed="rId2"/>
          <a:stretch>
            <a:fillRect/>
          </a:stretch>
        </p:blipFill>
        <p:spPr>
          <a:xfrm>
            <a:off x="6350" y="0"/>
            <a:ext cx="9137650" cy="574198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itle 1"/>
          <p:cNvSpPr txBox="1">
            <a:spLocks noGrp="1"/>
          </p:cNvSpPr>
          <p:nvPr>
            <p:ph type="title"/>
          </p:nvPr>
        </p:nvSpPr>
        <p:spPr>
          <a:prstGeom prst="rect">
            <a:avLst/>
          </a:prstGeom>
        </p:spPr>
        <p:txBody>
          <a:bodyPr/>
          <a:lstStyle/>
          <a:p>
            <a:endParaRPr/>
          </a:p>
        </p:txBody>
      </p:sp>
      <p:sp>
        <p:nvSpPr>
          <p:cNvPr id="286" name="Content Placeholder 2"/>
          <p:cNvSpPr txBox="1">
            <a:spLocks noGrp="1"/>
          </p:cNvSpPr>
          <p:nvPr>
            <p:ph type="body" idx="1"/>
          </p:nvPr>
        </p:nvSpPr>
        <p:spPr>
          <a:prstGeom prst="rect">
            <a:avLst/>
          </a:prstGeom>
        </p:spPr>
        <p:txBody>
          <a:bodyPr/>
          <a:lstStyle/>
          <a:p>
            <a:endParaRPr/>
          </a:p>
        </p:txBody>
      </p:sp>
      <p:pic>
        <p:nvPicPr>
          <p:cNvPr id="287" name="Picture 3" descr="Picture 3"/>
          <p:cNvPicPr>
            <a:picLocks noChangeAspect="1"/>
          </p:cNvPicPr>
          <p:nvPr/>
        </p:nvPicPr>
        <p:blipFill>
          <a:blip r:embed="rId2"/>
          <a:stretch>
            <a:fillRect/>
          </a:stretch>
        </p:blipFill>
        <p:spPr>
          <a:xfrm>
            <a:off x="0" y="1"/>
            <a:ext cx="9144000" cy="5715001"/>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le 1"/>
          <p:cNvSpPr txBox="1">
            <a:spLocks noGrp="1"/>
          </p:cNvSpPr>
          <p:nvPr>
            <p:ph type="title"/>
          </p:nvPr>
        </p:nvSpPr>
        <p:spPr>
          <a:prstGeom prst="rect">
            <a:avLst/>
          </a:prstGeom>
        </p:spPr>
        <p:txBody>
          <a:bodyPr/>
          <a:lstStyle/>
          <a:p>
            <a:endParaRPr/>
          </a:p>
        </p:txBody>
      </p:sp>
      <p:sp>
        <p:nvSpPr>
          <p:cNvPr id="290" name="Content Placeholder 2"/>
          <p:cNvSpPr txBox="1">
            <a:spLocks noGrp="1"/>
          </p:cNvSpPr>
          <p:nvPr>
            <p:ph type="body" idx="1"/>
          </p:nvPr>
        </p:nvSpPr>
        <p:spPr>
          <a:prstGeom prst="rect">
            <a:avLst/>
          </a:prstGeom>
        </p:spPr>
        <p:txBody>
          <a:bodyPr/>
          <a:lstStyle/>
          <a:p>
            <a:endParaRPr/>
          </a:p>
        </p:txBody>
      </p:sp>
      <p:pic>
        <p:nvPicPr>
          <p:cNvPr id="291" name="Picture 3" descr="Picture 3"/>
          <p:cNvPicPr>
            <a:picLocks noChangeAspect="1"/>
          </p:cNvPicPr>
          <p:nvPr/>
        </p:nvPicPr>
        <p:blipFill>
          <a:blip r:embed="rId2"/>
          <a:stretch>
            <a:fillRect/>
          </a:stretch>
        </p:blipFill>
        <p:spPr>
          <a:xfrm>
            <a:off x="0" y="0"/>
            <a:ext cx="9144000" cy="572536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prstGeom prst="rect">
            <a:avLst/>
          </a:prstGeom>
        </p:spPr>
        <p:txBody>
          <a:bodyPr/>
          <a:lstStyle/>
          <a:p>
            <a:endParaRPr/>
          </a:p>
        </p:txBody>
      </p:sp>
      <p:sp>
        <p:nvSpPr>
          <p:cNvPr id="294" name="Content Placeholder 2"/>
          <p:cNvSpPr txBox="1">
            <a:spLocks noGrp="1"/>
          </p:cNvSpPr>
          <p:nvPr>
            <p:ph type="body" idx="1"/>
          </p:nvPr>
        </p:nvSpPr>
        <p:spPr>
          <a:prstGeom prst="rect">
            <a:avLst/>
          </a:prstGeom>
        </p:spPr>
        <p:txBody>
          <a:bodyPr/>
          <a:lstStyle/>
          <a:p>
            <a:endParaRPr/>
          </a:p>
        </p:txBody>
      </p:sp>
      <p:pic>
        <p:nvPicPr>
          <p:cNvPr id="295" name="Picture 3" descr="Picture 3"/>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5"/>
          <p:cNvSpPr txBox="1">
            <a:spLocks noGrp="1"/>
          </p:cNvSpPr>
          <p:nvPr>
            <p:ph type="title"/>
          </p:nvPr>
        </p:nvSpPr>
        <p:spPr>
          <a:prstGeom prst="rect">
            <a:avLst/>
          </a:prstGeom>
        </p:spPr>
        <p:txBody>
          <a:bodyPr/>
          <a:lstStyle/>
          <a:p>
            <a:endParaRPr/>
          </a:p>
        </p:txBody>
      </p:sp>
      <p:pic>
        <p:nvPicPr>
          <p:cNvPr id="298"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5"/>
          <p:cNvSpPr txBox="1">
            <a:spLocks noGrp="1"/>
          </p:cNvSpPr>
          <p:nvPr>
            <p:ph type="title"/>
          </p:nvPr>
        </p:nvSpPr>
        <p:spPr>
          <a:prstGeom prst="rect">
            <a:avLst/>
          </a:prstGeom>
        </p:spPr>
        <p:txBody>
          <a:bodyPr/>
          <a:lstStyle/>
          <a:p>
            <a:endParaRPr/>
          </a:p>
        </p:txBody>
      </p:sp>
      <p:pic>
        <p:nvPicPr>
          <p:cNvPr id="301"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5"/>
          <p:cNvSpPr txBox="1">
            <a:spLocks noGrp="1"/>
          </p:cNvSpPr>
          <p:nvPr>
            <p:ph type="title"/>
          </p:nvPr>
        </p:nvSpPr>
        <p:spPr>
          <a:prstGeom prst="rect">
            <a:avLst/>
          </a:prstGeom>
        </p:spPr>
        <p:txBody>
          <a:bodyPr/>
          <a:lstStyle/>
          <a:p>
            <a:endParaRPr/>
          </a:p>
        </p:txBody>
      </p:sp>
      <p:pic>
        <p:nvPicPr>
          <p:cNvPr id="304"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5"/>
          <p:cNvSpPr txBox="1">
            <a:spLocks noGrp="1"/>
          </p:cNvSpPr>
          <p:nvPr>
            <p:ph type="title"/>
          </p:nvPr>
        </p:nvSpPr>
        <p:spPr>
          <a:prstGeom prst="rect">
            <a:avLst/>
          </a:prstGeom>
        </p:spPr>
        <p:txBody>
          <a:bodyPr/>
          <a:lstStyle/>
          <a:p>
            <a:endParaRPr/>
          </a:p>
        </p:txBody>
      </p:sp>
      <p:pic>
        <p:nvPicPr>
          <p:cNvPr id="307"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ctangle 5"/>
          <p:cNvSpPr txBox="1">
            <a:spLocks noGrp="1"/>
          </p:cNvSpPr>
          <p:nvPr>
            <p:ph type="title"/>
          </p:nvPr>
        </p:nvSpPr>
        <p:spPr>
          <a:prstGeom prst="rect">
            <a:avLst/>
          </a:prstGeom>
        </p:spPr>
        <p:txBody>
          <a:bodyPr/>
          <a:lstStyle/>
          <a:p>
            <a:endParaRPr/>
          </a:p>
        </p:txBody>
      </p:sp>
      <p:pic>
        <p:nvPicPr>
          <p:cNvPr id="310" name="Object 4" descr="Object 4"/>
          <p:cNvPicPr>
            <a:picLocks noChangeAspect="1"/>
          </p:cNvPicPr>
          <p:nvPr/>
        </p:nvPicPr>
        <p:blipFill>
          <a:blip r:embed="rId2"/>
          <a:stretch>
            <a:fillRect/>
          </a:stretch>
        </p:blipFill>
        <p:spPr>
          <a:xfrm>
            <a:off x="35496" y="1"/>
            <a:ext cx="9108504" cy="5750720"/>
          </a:xfrm>
          <a:prstGeom prst="rect">
            <a:avLst/>
          </a:prstGeom>
          <a:ln w="12700">
            <a:miter lim="400000"/>
          </a:ln>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68312" y="209897"/>
            <a:ext cx="5327651" cy="4965602"/>
          </a:xfrm>
          <a:prstGeom prst="rect">
            <a:avLst/>
          </a:prstGeom>
        </p:spPr>
        <p:txBody>
          <a:bodyPr/>
          <a:lstStyle/>
          <a:p>
            <a:pPr algn="l">
              <a:defRPr sz="3900" b="1">
                <a:solidFill>
                  <a:srgbClr val="C00000"/>
                </a:solidFill>
              </a:defRPr>
            </a:pPr>
            <a:r>
              <a:rPr dirty="0"/>
              <a:t>Chapter 6: Digital Certificates</a:t>
            </a:r>
            <a:br>
              <a:rPr dirty="0"/>
            </a:br>
            <a:r>
              <a:rPr sz="1800" b="0" dirty="0"/>
              <a:t>Introduction</a:t>
            </a:r>
            <a:br>
              <a:rPr sz="1800" b="0" dirty="0"/>
            </a:br>
            <a:r>
              <a:rPr sz="1800" b="0" dirty="0"/>
              <a:t>Authentication Methods</a:t>
            </a:r>
            <a:br>
              <a:rPr sz="1800" b="0" dirty="0"/>
            </a:br>
            <a:r>
              <a:rPr sz="1800" b="0" dirty="0"/>
              <a:t>PKI </a:t>
            </a:r>
            <a:br>
              <a:rPr sz="1800" b="0" dirty="0"/>
            </a:br>
            <a:r>
              <a:rPr sz="1800" b="0" dirty="0"/>
              <a:t>Digital Certificate Passing</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82A28C18-F057-4741-89C7-06FC9DF3D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extLst>
      <p:ext uri="{BB962C8B-B14F-4D97-AF65-F5344CB8AC3E}">
        <p14:creationId xmlns:p14="http://schemas.microsoft.com/office/powerpoint/2010/main" val="415063233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pic>
        <p:nvPicPr>
          <p:cNvPr id="1026" name="Picture 2">
            <a:extLst>
              <a:ext uri="{FF2B5EF4-FFF2-40B4-BE49-F238E27FC236}">
                <a16:creationId xmlns:a16="http://schemas.microsoft.com/office/drawing/2014/main" id="{CD57664D-08D8-1F4E-BA01-32225E5AF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6000"/>
            <a:ext cx="9144000" cy="3683000"/>
          </a:xfrm>
          <a:prstGeom prst="rect">
            <a:avLst/>
          </a:prstGeom>
          <a:noFill/>
          <a:extLst>
            <a:ext uri="{909E8E84-426E-40DD-AFC4-6F175D3DCCD1}">
              <a14:hiddenFill xmlns:a14="http://schemas.microsoft.com/office/drawing/2010/main">
                <a:solidFill>
                  <a:srgbClr val="FFFFFF"/>
                </a:solidFill>
              </a14:hiddenFill>
            </a:ext>
          </a:extLst>
        </p:spPr>
      </p:pic>
      <p:sp>
        <p:nvSpPr>
          <p:cNvPr id="5" name="Overview">
            <a:extLst>
              <a:ext uri="{FF2B5EF4-FFF2-40B4-BE49-F238E27FC236}">
                <a16:creationId xmlns:a16="http://schemas.microsoft.com/office/drawing/2014/main" id="{4FDE8AC3-9F00-C848-9B38-63741032EAA1}"/>
              </a:ext>
            </a:extLst>
          </p:cNvPr>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dirty="0"/>
              <a:t>Overview</a:t>
            </a:r>
          </a:p>
        </p:txBody>
      </p:sp>
    </p:spTree>
    <p:extLst>
      <p:ext uri="{BB962C8B-B14F-4D97-AF65-F5344CB8AC3E}">
        <p14:creationId xmlns:p14="http://schemas.microsoft.com/office/powerpoint/2010/main" val="1289985530"/>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TotalTime>
  <Words>3013</Words>
  <Application>Microsoft Macintosh PowerPoint</Application>
  <PresentationFormat>On-screen Show (16:10)</PresentationFormat>
  <Paragraphs>340</Paragraphs>
  <Slides>101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Calibri</vt:lpstr>
      <vt:lpstr>Calibri Light</vt:lpstr>
      <vt:lpstr>Helvetica</vt:lpstr>
      <vt:lpstr>Menlo</vt:lpstr>
      <vt:lpstr>Times</vt:lpstr>
      <vt:lpstr>Office Theme</vt:lpstr>
      <vt:lpstr>Unit 4: Public Key   Basics RSA (Factorizing Primes) Elliptic Curve (Elliptic Curves) ElGamal (Discrete Logs)  Prof Bill Buchanan OBE https://asecuritysite.com/rsa https://asecuritysite.com/ecc https://asecuritysite.com/elgaml </vt:lpstr>
      <vt:lpstr>Public Key Methods</vt:lpstr>
      <vt:lpstr>Public Key Encryption</vt:lpstr>
      <vt:lpstr>Key Exchange with Public Key</vt:lpstr>
      <vt:lpstr>Public Key Methods</vt:lpstr>
      <vt:lpstr>Public Key Methods</vt:lpstr>
      <vt:lpstr>Public Key Encryption Methods</vt:lpstr>
      <vt:lpstr>Unit 4: Public Key    RSA  Prof Bill Buchanan OBE https://asecuritysite.com/rsa https://asecuritysite.com/ecc https://asecuritysite.com/elgaml </vt:lpstr>
      <vt:lpstr>PowerPoint Presentation</vt:lpstr>
      <vt:lpstr>PowerPoint Presentation</vt:lpstr>
      <vt:lpstr>RSA</vt:lpstr>
      <vt:lpstr>RSA</vt:lpstr>
      <vt:lpstr>RSA</vt:lpstr>
      <vt:lpstr>Key ring</vt:lpstr>
      <vt:lpstr>Unit 4: Public Key    Elliptic Curve  Prof Bill Buchanan OBE https://asecuritysite.com/rsa https://asecuritysite.com/ecc https://asecuritysite.com/elgaml </vt:lpstr>
      <vt:lpstr>Elliptic Curve Methods</vt:lpstr>
      <vt:lpstr>Elliptic Curve (EC)</vt:lpstr>
      <vt:lpstr>Bitcoin Key Generation</vt:lpstr>
      <vt:lpstr>Bitcoin Transaction</vt:lpstr>
      <vt:lpstr>Signing</vt:lpstr>
      <vt:lpstr>Signing</vt:lpstr>
      <vt:lpstr>Elliptic Curve (EC)</vt:lpstr>
      <vt:lpstr>Elliptic Curve (EC)</vt:lpstr>
      <vt:lpstr>Elliptic Curve (EC)</vt:lpstr>
      <vt:lpstr>Elliptic Curve Diffie Hellman (ECDH)</vt:lpstr>
      <vt:lpstr>ECC Methods</vt:lpstr>
      <vt:lpstr>Unit 4: Public Key    PGP  Prof Bill Buchanan OBE https://asecuritysite.com/rsa https://asecuritysite.com/ecc https://asecuritysite.com/elgamal </vt:lpstr>
      <vt:lpstr>PGP</vt:lpstr>
      <vt:lpstr>PGP</vt:lpstr>
      <vt:lpstr>Unit 5: Key Exchange  Diffie-Hellman Diffie-Hellman Weaknesses Elliptic Curve Diffie-Hellman (ECDH) Passing Key Using Public Key Key Distribution Centre (KDC)  Prof Bill Buchanan OBE http://asecuritysite.com/crypto05 http://asecuritysite.com/encryption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Digital Certificates Introduction Authentication Methods Public Key Infrastructures  Digital Certificate Passing  Digital Signatures  Prof Bill Buchanan OBE https://asecuritysite.com/digitalcert/ </vt:lpstr>
      <vt:lpstr>PowerPoint Presentation</vt:lpstr>
      <vt:lpstr>PowerPoint Presentation</vt:lpstr>
      <vt:lpstr>PowerPoint Presentation</vt:lpstr>
      <vt:lpstr>PowerPoint Presentation</vt:lpstr>
      <vt:lpstr>PowerPoint Presentation</vt:lpstr>
      <vt:lpstr>PowerPoint Presentation</vt:lpstr>
      <vt:lpstr>Unit 6: Digital Certificates Introduction Authentication Methods  Prof Bill Buchanan OBE https://asecuritysite.com/digitalcert/</vt:lpstr>
      <vt:lpstr>PowerPoint Presentation</vt:lpstr>
      <vt:lpstr>PowerPoint Presentation</vt:lpstr>
      <vt:lpstr>PowerPoint Presentation</vt:lpstr>
      <vt:lpstr>PowerPoint Presentation</vt:lpstr>
      <vt:lpstr>PowerPoint Presentation</vt:lpstr>
      <vt:lpstr>Digital Certificates  Introduction Authentication Methods PKI  Digital Certificate Passing   Prof Bill Buchanan OBE https://asecuritysite.com/digitalcert/ </vt:lpstr>
      <vt:lpstr>PowerPoint Presentation</vt:lpstr>
      <vt:lpstr>PowerPoint Presentation</vt:lpstr>
      <vt:lpstr>PowerPoint Presentation</vt:lpstr>
      <vt:lpstr>PowerPoint Presentation</vt:lpstr>
      <vt:lpstr>PowerPoint Presentation</vt:lpstr>
      <vt:lpstr>PowerPoint Presentation</vt:lpstr>
      <vt:lpstr>Digital Certificates  Introduction Authentication Methods PKI  Certificate Creation Digital Certificate Passing   Prof Bill Buchanan OBE https://asecuritysite.com/digitalcert/ </vt:lpstr>
      <vt:lpstr>PowerPoint Presentation</vt:lpstr>
      <vt:lpstr>PowerPoint Presentation</vt:lpstr>
      <vt:lpstr>PowerPoint Presentation</vt:lpstr>
      <vt:lpstr>Digital Certificates  Introduction Authentication Methods PKI  Digital Certificate Passing   Prof Bill Buchanan OBE https://asecuritysite.com/digitalcert/ </vt:lpstr>
      <vt:lpstr>PowerPoint Presentation</vt:lpstr>
      <vt:lpstr>PowerPoint Presentation</vt:lpstr>
      <vt:lpstr>PowerPoint Presentation</vt:lpstr>
      <vt:lpstr>PowerPoint Presentation</vt:lpstr>
      <vt:lpstr>PowerPoint Presentation</vt:lpstr>
      <vt:lpstr>Chapter 6: Digital Certificates Introduction Authentication Methods PKI  Digital Certificate Passing  Prof Bill Buchanan OBE https://asecuritysite.com/digitalcert/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6: Digital Certificates Introduction Authentication Methods PKI  Digital Certificate Passing  Prof Bill Buchanan OBE https://asecuritysite.com/digitalcert/ </vt:lpstr>
      <vt:lpstr>PowerPoint Presentation</vt:lpstr>
      <vt:lpstr>PowerPoint Presentation</vt:lpstr>
      <vt:lpstr>Digital Certificates  Introduction Authentication Methods PKI  Digital Certificate Passing   Prof Bill Buchanan OBE https://asecuritysite.com/digitalcert/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Public Key       Prof Bill Buchanan OBE http://asecuritysite.com/crypto04 http://asecuritysite.com/encryption </dc:title>
  <cp:lastModifiedBy>Buchanan, Bill</cp:lastModifiedBy>
  <cp:revision>10</cp:revision>
  <dcterms:modified xsi:type="dcterms:W3CDTF">2022-03-11T08:43:08Z</dcterms:modified>
</cp:coreProperties>
</file>